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84" r:id="rId3"/>
    <p:sldMasterId id="2147483697" r:id="rId4"/>
    <p:sldMasterId id="2147483710" r:id="rId5"/>
    <p:sldMasterId id="2147483723" r:id="rId6"/>
    <p:sldMasterId id="2147483736" r:id="rId7"/>
    <p:sldMasterId id="2147483762" r:id="rId8"/>
  </p:sldMasterIdLst>
  <p:notesMasterIdLst>
    <p:notesMasterId r:id="rId58"/>
  </p:notesMasterIdLst>
  <p:sldIdLst>
    <p:sldId id="361" r:id="rId9"/>
    <p:sldId id="412" r:id="rId10"/>
    <p:sldId id="446" r:id="rId11"/>
    <p:sldId id="311" r:id="rId12"/>
    <p:sldId id="444" r:id="rId13"/>
    <p:sldId id="447" r:id="rId14"/>
    <p:sldId id="448" r:id="rId15"/>
    <p:sldId id="449" r:id="rId16"/>
    <p:sldId id="307" r:id="rId17"/>
    <p:sldId id="413" r:id="rId18"/>
    <p:sldId id="414" r:id="rId19"/>
    <p:sldId id="419" r:id="rId20"/>
    <p:sldId id="423" r:id="rId21"/>
    <p:sldId id="310" r:id="rId22"/>
    <p:sldId id="380" r:id="rId23"/>
    <p:sldId id="415" r:id="rId24"/>
    <p:sldId id="416" r:id="rId25"/>
    <p:sldId id="383" r:id="rId26"/>
    <p:sldId id="388" r:id="rId27"/>
    <p:sldId id="407" r:id="rId28"/>
    <p:sldId id="417" r:id="rId29"/>
    <p:sldId id="418" r:id="rId30"/>
    <p:sldId id="440" r:id="rId31"/>
    <p:sldId id="309" r:id="rId32"/>
    <p:sldId id="319" r:id="rId33"/>
    <p:sldId id="320" r:id="rId34"/>
    <p:sldId id="323" r:id="rId35"/>
    <p:sldId id="324" r:id="rId36"/>
    <p:sldId id="357" r:id="rId37"/>
    <p:sldId id="330" r:id="rId38"/>
    <p:sldId id="359" r:id="rId39"/>
    <p:sldId id="336" r:id="rId40"/>
    <p:sldId id="367" r:id="rId41"/>
    <p:sldId id="368" r:id="rId42"/>
    <p:sldId id="372" r:id="rId43"/>
    <p:sldId id="452" r:id="rId44"/>
    <p:sldId id="424" r:id="rId45"/>
    <p:sldId id="425" r:id="rId46"/>
    <p:sldId id="426" r:id="rId47"/>
    <p:sldId id="391" r:id="rId48"/>
    <p:sldId id="427" r:id="rId49"/>
    <p:sldId id="428" r:id="rId50"/>
    <p:sldId id="450" r:id="rId51"/>
    <p:sldId id="453" r:id="rId52"/>
    <p:sldId id="434" r:id="rId53"/>
    <p:sldId id="439" r:id="rId54"/>
    <p:sldId id="377" r:id="rId55"/>
    <p:sldId id="378" r:id="rId56"/>
    <p:sldId id="354" r:id="rId57"/>
  </p:sldIdLst>
  <p:sldSz cx="9144000" cy="6858000" type="screen4x3"/>
  <p:notesSz cx="6858000" cy="9144000"/>
  <p:defaultText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30" autoAdjust="0"/>
    <p:restoredTop sz="83855" autoAdjust="0"/>
  </p:normalViewPr>
  <p:slideViewPr>
    <p:cSldViewPr snapToGrid="0" snapToObjects="1">
      <p:cViewPr>
        <p:scale>
          <a:sx n="94" d="100"/>
          <a:sy n="94" d="100"/>
        </p:scale>
        <p:origin x="804"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19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A523A-1C56-2044-AEA5-F441C31DE8F5}"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FDAD0-28A1-EA4F-83CB-CF3D6517FBFD}" type="slidenum">
              <a:rPr lang="en-US" smtClean="0"/>
              <a:t>‹#›</a:t>
            </a:fld>
            <a:endParaRPr lang="en-US"/>
          </a:p>
        </p:txBody>
      </p:sp>
    </p:spTree>
    <p:extLst>
      <p:ext uri="{BB962C8B-B14F-4D97-AF65-F5344CB8AC3E}">
        <p14:creationId xmlns:p14="http://schemas.microsoft.com/office/powerpoint/2010/main" val="1588333915"/>
      </p:ext>
    </p:extLst>
  </p:cSld>
  <p:clrMap bg1="lt1" tx1="dk1" bg2="lt2" tx2="dk2" accent1="accent1" accent2="accent2" accent3="accent3" accent4="accent4" accent5="accent5" accent6="accent6" hlink="hlink" folHlink="folHlink"/>
  <p:notesStyle>
    <a:lvl1pPr marL="0" algn="l" defTabSz="456822" rtl="0" eaLnBrk="1" latinLnBrk="0" hangingPunct="1">
      <a:defRPr sz="1200" kern="1200">
        <a:solidFill>
          <a:schemeClr val="tx1"/>
        </a:solidFill>
        <a:latin typeface="+mn-lt"/>
        <a:ea typeface="+mn-ea"/>
        <a:cs typeface="+mn-cs"/>
      </a:defRPr>
    </a:lvl1pPr>
    <a:lvl2pPr marL="456822" algn="l" defTabSz="456822" rtl="0" eaLnBrk="1" latinLnBrk="0" hangingPunct="1">
      <a:defRPr sz="1200" kern="1200">
        <a:solidFill>
          <a:schemeClr val="tx1"/>
        </a:solidFill>
        <a:latin typeface="+mn-lt"/>
        <a:ea typeface="+mn-ea"/>
        <a:cs typeface="+mn-cs"/>
      </a:defRPr>
    </a:lvl2pPr>
    <a:lvl3pPr marL="913649" algn="l" defTabSz="456822" rtl="0" eaLnBrk="1" latinLnBrk="0" hangingPunct="1">
      <a:defRPr sz="1200" kern="1200">
        <a:solidFill>
          <a:schemeClr val="tx1"/>
        </a:solidFill>
        <a:latin typeface="+mn-lt"/>
        <a:ea typeface="+mn-ea"/>
        <a:cs typeface="+mn-cs"/>
      </a:defRPr>
    </a:lvl3pPr>
    <a:lvl4pPr marL="1370480" algn="l" defTabSz="456822" rtl="0" eaLnBrk="1" latinLnBrk="0" hangingPunct="1">
      <a:defRPr sz="1200" kern="1200">
        <a:solidFill>
          <a:schemeClr val="tx1"/>
        </a:solidFill>
        <a:latin typeface="+mn-lt"/>
        <a:ea typeface="+mn-ea"/>
        <a:cs typeface="+mn-cs"/>
      </a:defRPr>
    </a:lvl4pPr>
    <a:lvl5pPr marL="1827304" algn="l" defTabSz="456822" rtl="0" eaLnBrk="1" latinLnBrk="0" hangingPunct="1">
      <a:defRPr sz="1200" kern="1200">
        <a:solidFill>
          <a:schemeClr val="tx1"/>
        </a:solidFill>
        <a:latin typeface="+mn-lt"/>
        <a:ea typeface="+mn-ea"/>
        <a:cs typeface="+mn-cs"/>
      </a:defRPr>
    </a:lvl5pPr>
    <a:lvl6pPr marL="2284128" algn="l" defTabSz="456822" rtl="0" eaLnBrk="1" latinLnBrk="0" hangingPunct="1">
      <a:defRPr sz="1200" kern="1200">
        <a:solidFill>
          <a:schemeClr val="tx1"/>
        </a:solidFill>
        <a:latin typeface="+mn-lt"/>
        <a:ea typeface="+mn-ea"/>
        <a:cs typeface="+mn-cs"/>
      </a:defRPr>
    </a:lvl6pPr>
    <a:lvl7pPr marL="2740958" algn="l" defTabSz="456822" rtl="0" eaLnBrk="1" latinLnBrk="0" hangingPunct="1">
      <a:defRPr sz="1200" kern="1200">
        <a:solidFill>
          <a:schemeClr val="tx1"/>
        </a:solidFill>
        <a:latin typeface="+mn-lt"/>
        <a:ea typeface="+mn-ea"/>
        <a:cs typeface="+mn-cs"/>
      </a:defRPr>
    </a:lvl7pPr>
    <a:lvl8pPr marL="3197778" algn="l" defTabSz="456822" rtl="0" eaLnBrk="1" latinLnBrk="0" hangingPunct="1">
      <a:defRPr sz="1200" kern="1200">
        <a:solidFill>
          <a:schemeClr val="tx1"/>
        </a:solidFill>
        <a:latin typeface="+mn-lt"/>
        <a:ea typeface="+mn-ea"/>
        <a:cs typeface="+mn-cs"/>
      </a:defRPr>
    </a:lvl8pPr>
    <a:lvl9pPr marL="3654608" algn="l" defTabSz="4568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8122" indent="-248122" defTabSz="325847">
              <a:spcBef>
                <a:spcPts val="2322"/>
              </a:spcBef>
              <a:buSzPct val="75000"/>
              <a:buFontTx/>
              <a:buChar char="•"/>
            </a:pPr>
            <a:r>
              <a:rPr lang="en-US" sz="2000" b="1" dirty="0" smtClean="0">
                <a:solidFill>
                  <a:srgbClr val="C82506"/>
                </a:solidFill>
                <a:latin typeface="Helvetica" charset="0"/>
                <a:cs typeface="Helvetica" charset="0"/>
                <a:sym typeface="Helvetica" charset="0"/>
              </a:rPr>
              <a:t>Inclusion/exclusion</a:t>
            </a:r>
            <a:r>
              <a:rPr lang="en-US" sz="2000" b="1" baseline="0" dirty="0" smtClean="0">
                <a:solidFill>
                  <a:srgbClr val="C82506"/>
                </a:solidFill>
                <a:latin typeface="Helvetica" charset="0"/>
                <a:cs typeface="Helvetica" charset="0"/>
                <a:sym typeface="Helvetica" charset="0"/>
              </a:rPr>
              <a:t> criteria of the original PASS studies</a:t>
            </a:r>
          </a:p>
          <a:p>
            <a:pPr marL="248122" indent="-248122" defTabSz="325847">
              <a:spcBef>
                <a:spcPts val="2322"/>
              </a:spcBef>
              <a:buSzPct val="75000"/>
              <a:buFontTx/>
              <a:buChar char="•"/>
            </a:pPr>
            <a:endParaRPr lang="en-US" sz="2000" b="1" dirty="0" smtClean="0">
              <a:solidFill>
                <a:srgbClr val="C82506"/>
              </a:solidFill>
              <a:latin typeface="Helvetica" charset="0"/>
              <a:cs typeface="Helvetica" charset="0"/>
              <a:sym typeface="Helvetica" charset="0"/>
            </a:endParaRPr>
          </a:p>
          <a:p>
            <a:pPr marL="248122" indent="-248122" defTabSz="325847">
              <a:spcBef>
                <a:spcPts val="2322"/>
              </a:spcBef>
              <a:buSzPct val="75000"/>
              <a:buFontTx/>
              <a:buChar char="•"/>
            </a:pPr>
            <a:r>
              <a:rPr lang="en-US" sz="2000" b="1" dirty="0" smtClean="0">
                <a:solidFill>
                  <a:srgbClr val="C82506"/>
                </a:solidFill>
                <a:latin typeface="Helvetica" charset="0"/>
                <a:cs typeface="Helvetica" charset="0"/>
                <a:sym typeface="Helvetica" charset="0"/>
              </a:rPr>
              <a:t>Inclusion criteria</a:t>
            </a:r>
          </a:p>
          <a:p>
            <a:pPr marL="441438" lvl="1" indent="-193316" defTabSz="325847">
              <a:spcBef>
                <a:spcPct val="0"/>
              </a:spcBef>
              <a:buSzPct val="75000"/>
              <a:buFontTx/>
              <a:buChar char="•"/>
            </a:pPr>
            <a:r>
              <a:rPr lang="en-US" dirty="0" smtClean="0">
                <a:latin typeface="Helvetica" charset="0"/>
                <a:ea typeface="ＭＳ Ｐゴシック" charset="0"/>
                <a:cs typeface="Helvetica" charset="0"/>
                <a:sym typeface="Helvetica" charset="0"/>
              </a:rPr>
              <a:t>Moderate or severe </a:t>
            </a:r>
            <a:r>
              <a:rPr lang="en-US" dirty="0" err="1" smtClean="0">
                <a:latin typeface="Helvetica" charset="0"/>
                <a:ea typeface="ＭＳ Ｐゴシック" charset="0"/>
                <a:cs typeface="Helvetica" charset="0"/>
                <a:sym typeface="Helvetica" charset="0"/>
              </a:rPr>
              <a:t>haemophilia</a:t>
            </a:r>
            <a:r>
              <a:rPr lang="en-US" dirty="0" smtClean="0">
                <a:latin typeface="Helvetica" charset="0"/>
                <a:ea typeface="ＭＳ Ｐゴシック" charset="0"/>
                <a:cs typeface="Helvetica" charset="0"/>
                <a:sym typeface="Helvetica" charset="0"/>
              </a:rPr>
              <a:t> A (baseline factor VIII &lt; 5%)</a:t>
            </a:r>
          </a:p>
          <a:p>
            <a:pPr marL="441438" lvl="1" indent="-193316" defTabSz="325847">
              <a:spcBef>
                <a:spcPct val="0"/>
              </a:spcBef>
              <a:buSzPct val="75000"/>
              <a:buFontTx/>
              <a:buChar char="•"/>
            </a:pPr>
            <a:r>
              <a:rPr lang="en-US" dirty="0" smtClean="0">
                <a:latin typeface="Helvetica" charset="0"/>
                <a:ea typeface="ＭＳ Ｐゴシック" charset="0"/>
                <a:cs typeface="Helvetica" charset="0"/>
                <a:sym typeface="Helvetica" charset="0"/>
              </a:rPr>
              <a:t>Newly prescribed ADVATE by his/her treating physician</a:t>
            </a:r>
          </a:p>
          <a:p>
            <a:pPr marL="441438" lvl="1" indent="-193316" defTabSz="325847">
              <a:spcBef>
                <a:spcPct val="0"/>
              </a:spcBef>
              <a:buSzPct val="75000"/>
              <a:buFontTx/>
              <a:buChar char="•"/>
            </a:pPr>
            <a:r>
              <a:rPr lang="en-US" dirty="0" smtClean="0">
                <a:latin typeface="Helvetica" charset="0"/>
                <a:ea typeface="ＭＳ Ｐゴシック" charset="0"/>
                <a:cs typeface="Helvetica" charset="0"/>
                <a:sym typeface="Helvetica" charset="0"/>
              </a:rPr>
              <a:t>Provided written informed consent, where locally required</a:t>
            </a:r>
          </a:p>
          <a:p>
            <a:pPr marL="248122" indent="-248122" defTabSz="325847">
              <a:spcBef>
                <a:spcPts val="2322"/>
              </a:spcBef>
              <a:buSzPct val="75000"/>
              <a:buFontTx/>
              <a:buChar char="•"/>
            </a:pPr>
            <a:r>
              <a:rPr lang="en-US" sz="2000" b="1" dirty="0" smtClean="0">
                <a:solidFill>
                  <a:srgbClr val="C82506"/>
                </a:solidFill>
                <a:latin typeface="Helvetica" charset="0"/>
                <a:cs typeface="Helvetica" charset="0"/>
                <a:sym typeface="Helvetica" charset="0"/>
              </a:rPr>
              <a:t>Exclusion criteria</a:t>
            </a:r>
          </a:p>
          <a:p>
            <a:pPr marL="441438" lvl="1" indent="-193316" defTabSz="325847">
              <a:spcBef>
                <a:spcPct val="0"/>
              </a:spcBef>
              <a:buSzPct val="75000"/>
              <a:buFontTx/>
              <a:buChar char="•"/>
            </a:pPr>
            <a:r>
              <a:rPr lang="en-US" dirty="0" smtClean="0">
                <a:latin typeface="Helvetica" charset="0"/>
                <a:ea typeface="ＭＳ Ｐゴシック" charset="0"/>
                <a:cs typeface="Helvetica" charset="0"/>
                <a:sym typeface="Helvetica" charset="0"/>
              </a:rPr>
              <a:t>Known hypersensitivity to the active substance or to any of the excipients</a:t>
            </a:r>
          </a:p>
          <a:p>
            <a:pPr marL="441438" lvl="1" indent="-193316" defTabSz="325847">
              <a:spcBef>
                <a:spcPct val="0"/>
              </a:spcBef>
              <a:buSzPct val="75000"/>
              <a:buFontTx/>
              <a:buChar char="•"/>
            </a:pPr>
            <a:r>
              <a:rPr lang="en-US" dirty="0" smtClean="0">
                <a:latin typeface="Helvetica" charset="0"/>
                <a:ea typeface="ＭＳ Ｐゴシック" charset="0"/>
                <a:cs typeface="Helvetica" charset="0"/>
                <a:sym typeface="Helvetica" charset="0"/>
              </a:rPr>
              <a:t>Known allergic reaction to mouse or hamster proteins</a:t>
            </a:r>
            <a:endParaRPr lang="en-US" dirty="0" smtClean="0">
              <a:latin typeface="Helvetica Light" charset="0"/>
              <a:ea typeface="Helvetica Light" charset="0"/>
              <a:cs typeface="Helvetica Light" charset="0"/>
            </a:endParaRPr>
          </a:p>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6</a:t>
            </a:fld>
            <a:endParaRPr lang="en-US"/>
          </a:p>
        </p:txBody>
      </p:sp>
    </p:spTree>
    <p:extLst>
      <p:ext uri="{BB962C8B-B14F-4D97-AF65-F5344CB8AC3E}">
        <p14:creationId xmlns:p14="http://schemas.microsoft.com/office/powerpoint/2010/main" val="420577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French mathematician</a:t>
            </a:r>
            <a:endParaRPr lang="it-IT" dirty="0"/>
          </a:p>
        </p:txBody>
      </p:sp>
      <p:sp>
        <p:nvSpPr>
          <p:cNvPr id="4" name="Segnaposto numero diapositiva 3"/>
          <p:cNvSpPr>
            <a:spLocks noGrp="1"/>
          </p:cNvSpPr>
          <p:nvPr>
            <p:ph type="sldNum" sz="quarter" idx="10"/>
          </p:nvPr>
        </p:nvSpPr>
        <p:spPr/>
        <p:txBody>
          <a:bodyPr/>
          <a:lstStyle/>
          <a:p>
            <a:fld id="{9DAC5481-D146-4BA9-BE32-9B4BBB652EEF}" type="slidenum">
              <a:rPr lang="it-IT" smtClean="0"/>
              <a:pPr/>
              <a:t>20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pPr lvl="0"/>
            <a:endParaRPr/>
          </a:p>
        </p:txBody>
      </p:sp>
      <p:sp>
        <p:nvSpPr>
          <p:cNvPr id="216" name="Shape 216"/>
          <p:cNvSpPr>
            <a:spLocks noGrp="1"/>
          </p:cNvSpPr>
          <p:nvPr>
            <p:ph type="body" sz="quarter" idx="1"/>
          </p:nvPr>
        </p:nvSpPr>
        <p:spPr>
          <a:prstGeom prst="rect">
            <a:avLst/>
          </a:prstGeom>
        </p:spPr>
        <p:txBody>
          <a:bodyPr/>
          <a:lstStyle/>
          <a:p>
            <a:pPr lvl="0">
              <a:defRPr sz="1800"/>
            </a:pPr>
            <a:r>
              <a:rPr sz="2000"/>
              <a:t>From Oct 1st, 2008 to Dec 31st, 2012 68 Centers reported 108 inhibitors in 417 PUPs (26%; CI 22-30%) PUPs with severe hemophilia A and 26 inhibitors developed in17,667 treatment years in PTPs.</a:t>
            </a:r>
          </a:p>
          <a:p>
            <a:pPr lvl="0">
              <a:defRPr sz="1800"/>
            </a:pPr>
            <a:r>
              <a:rPr sz="2000"/>
              <a:t>Clinical inhibitors - safe; denominator: pts or py? switches? cancellation of random errors</a:t>
            </a:r>
          </a:p>
          <a:p>
            <a:pPr lvl="0">
              <a:defRPr sz="1800"/>
            </a:pPr>
            <a:r>
              <a:rPr sz="2000"/>
              <a:t>is 1in 2000 different from 2 in 1000?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novelty of this systematic review relies on the inclusion</a:t>
            </a:r>
          </a:p>
          <a:p>
            <a:r>
              <a:rPr lang="en-US" sz="1200" kern="1200" baseline="0" dirty="0" smtClean="0">
                <a:solidFill>
                  <a:schemeClr val="tx1"/>
                </a:solidFill>
                <a:latin typeface="Arial" charset="0"/>
                <a:ea typeface="+mn-ea"/>
                <a:cs typeface="+mn-cs"/>
              </a:rPr>
              <a:t>of 13 additional trials (including 1468 additional patients)</a:t>
            </a:r>
          </a:p>
          <a:p>
            <a:r>
              <a:rPr lang="en-US" sz="1200" kern="1200" baseline="0" dirty="0" smtClean="0">
                <a:solidFill>
                  <a:schemeClr val="tx1"/>
                </a:solidFill>
                <a:latin typeface="Arial" charset="0"/>
                <a:ea typeface="+mn-ea"/>
                <a:cs typeface="+mn-cs"/>
              </a:rPr>
              <a:t>beyond those included in the systematic review by Wight and</a:t>
            </a:r>
          </a:p>
          <a:p>
            <a:r>
              <a:rPr lang="it-IT" sz="1200" kern="1200" baseline="0" dirty="0" smtClean="0">
                <a:solidFill>
                  <a:schemeClr val="tx1"/>
                </a:solidFill>
                <a:latin typeface="Arial" charset="0"/>
                <a:ea typeface="+mn-ea"/>
                <a:cs typeface="+mn-cs"/>
              </a:rPr>
              <a:t>Paisley</a:t>
            </a:r>
          </a:p>
          <a:p>
            <a:endParaRPr lang="it-IT" sz="1200" kern="1200" baseline="0" dirty="0" smtClean="0">
              <a:solidFill>
                <a:schemeClr val="tx1"/>
              </a:solidFill>
              <a:latin typeface="Arial" charset="0"/>
              <a:ea typeface="+mn-ea"/>
              <a:cs typeface="+mn-cs"/>
            </a:endParaRPr>
          </a:p>
          <a:p>
            <a:r>
              <a:rPr lang="it-IT" sz="1200" kern="1200" baseline="0" dirty="0" smtClean="0">
                <a:solidFill>
                  <a:schemeClr val="tx1"/>
                </a:solidFill>
                <a:latin typeface="Arial" charset="0"/>
                <a:ea typeface="+mn-ea"/>
                <a:cs typeface="+mn-cs"/>
              </a:rPr>
              <a:t>We were trying to strenghten the rationale for the SIPPET study</a:t>
            </a:r>
            <a:endParaRPr lang="it-IT" dirty="0"/>
          </a:p>
        </p:txBody>
      </p:sp>
      <p:sp>
        <p:nvSpPr>
          <p:cNvPr id="4" name="Segnaposto numero diapositiva 3"/>
          <p:cNvSpPr>
            <a:spLocks noGrp="1"/>
          </p:cNvSpPr>
          <p:nvPr>
            <p:ph type="sldNum" sz="quarter" idx="10"/>
          </p:nvPr>
        </p:nvSpPr>
        <p:spPr/>
        <p:txBody>
          <a:bodyPr/>
          <a:lstStyle/>
          <a:p>
            <a:pPr>
              <a:defRPr/>
            </a:pPr>
            <a:fld id="{58A0B1E2-7A21-43FC-93E4-5398894BF4AD}" type="slidenum">
              <a:rPr lang="it-IT" smtClean="0"/>
              <a:pPr>
                <a:defRPr/>
              </a:pPr>
              <a:t>27</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(17)</a:t>
            </a:r>
            <a:endParaRPr lang="en-US" dirty="0"/>
          </a:p>
        </p:txBody>
      </p:sp>
      <p:sp>
        <p:nvSpPr>
          <p:cNvPr id="4" name="Slide Number Placeholder 3"/>
          <p:cNvSpPr>
            <a:spLocks noGrp="1"/>
          </p:cNvSpPr>
          <p:nvPr>
            <p:ph type="sldNum" sz="quarter" idx="10"/>
          </p:nvPr>
        </p:nvSpPr>
        <p:spPr/>
        <p:txBody>
          <a:bodyPr/>
          <a:lstStyle/>
          <a:p>
            <a:fld id="{8630A472-013B-4013-924A-0501624D571A}" type="slidenum">
              <a:rPr lang="en-US" smtClean="0"/>
              <a:pPr/>
              <a:t>29</a:t>
            </a:fld>
            <a:endParaRPr lang="en-US" dirty="0"/>
          </a:p>
        </p:txBody>
      </p:sp>
    </p:spTree>
    <p:extLst>
      <p:ext uri="{BB962C8B-B14F-4D97-AF65-F5344CB8AC3E}">
        <p14:creationId xmlns:p14="http://schemas.microsoft.com/office/powerpoint/2010/main" val="1325620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pPr lvl="1">
              <a:spcBef>
                <a:spcPct val="20000"/>
              </a:spcBef>
            </a:pPr>
            <a:r>
              <a:rPr lang="en-US" sz="2400" dirty="0" smtClean="0">
                <a:solidFill>
                  <a:schemeClr val="bg1"/>
                </a:solidFill>
                <a:latin typeface="Century Gothic" pitchFamily="34" charset="0"/>
              </a:rPr>
              <a:t>The systematic review demonstrates that </a:t>
            </a:r>
            <a:r>
              <a:rPr lang="en-US" sz="2400" dirty="0" err="1" smtClean="0">
                <a:solidFill>
                  <a:schemeClr val="bg1"/>
                </a:solidFill>
                <a:latin typeface="Century Gothic" pitchFamily="34" charset="0"/>
              </a:rPr>
              <a:t>rFVIII</a:t>
            </a:r>
            <a:r>
              <a:rPr lang="en-US" sz="2400" dirty="0" smtClean="0">
                <a:solidFill>
                  <a:schemeClr val="bg1"/>
                </a:solidFill>
                <a:latin typeface="Century Gothic" pitchFamily="34" charset="0"/>
              </a:rPr>
              <a:t> products were associated with a higher incidence rate of inhibitor development than </a:t>
            </a:r>
            <a:r>
              <a:rPr lang="en-US" sz="2400" dirty="0" err="1" smtClean="0">
                <a:solidFill>
                  <a:schemeClr val="bg1"/>
                </a:solidFill>
                <a:latin typeface="Century Gothic" pitchFamily="34" charset="0"/>
              </a:rPr>
              <a:t>pdFVIII</a:t>
            </a:r>
            <a:r>
              <a:rPr lang="en-US" sz="2400" dirty="0" smtClean="0">
                <a:solidFill>
                  <a:schemeClr val="bg1"/>
                </a:solidFill>
                <a:latin typeface="Century Gothic" pitchFamily="34" charset="0"/>
              </a:rPr>
              <a:t>.</a:t>
            </a:r>
          </a:p>
          <a:p>
            <a:pPr lvl="1">
              <a:spcBef>
                <a:spcPct val="50000"/>
              </a:spcBef>
            </a:pPr>
            <a:r>
              <a:rPr lang="en-US" sz="2400" dirty="0" smtClean="0">
                <a:solidFill>
                  <a:schemeClr val="bg1"/>
                </a:solidFill>
                <a:latin typeface="Century Gothic" pitchFamily="34" charset="0"/>
              </a:rPr>
              <a:t>The effect of the kind of concentrate became less important when high responders or non-transient inhibitors were analyzed.</a:t>
            </a:r>
          </a:p>
          <a:p>
            <a:pPr lvl="1">
              <a:spcBef>
                <a:spcPct val="50000"/>
              </a:spcBef>
            </a:pPr>
            <a:r>
              <a:rPr lang="en-US" sz="2400" dirty="0" smtClean="0">
                <a:solidFill>
                  <a:schemeClr val="bg1"/>
                </a:solidFill>
                <a:latin typeface="Century Gothic" pitchFamily="34" charset="0"/>
              </a:rPr>
              <a:t>In multivariable analysis a significant proportion of the variability observed in inhibitor detection rate between pd and </a:t>
            </a:r>
            <a:r>
              <a:rPr lang="en-US" sz="2400" dirty="0" err="1" smtClean="0">
                <a:solidFill>
                  <a:schemeClr val="bg1"/>
                </a:solidFill>
                <a:latin typeface="Century Gothic" pitchFamily="34" charset="0"/>
              </a:rPr>
              <a:t>rFVIII</a:t>
            </a:r>
            <a:r>
              <a:rPr lang="en-US" sz="2400" dirty="0" smtClean="0">
                <a:solidFill>
                  <a:schemeClr val="bg1"/>
                </a:solidFill>
                <a:latin typeface="Century Gothic" pitchFamily="34" charset="0"/>
              </a:rPr>
              <a:t> was explained by some patient and study characteristics (inhibitor testing frequency, study period, follow-up duration).</a:t>
            </a:r>
          </a:p>
          <a:p>
            <a:pPr lvl="1">
              <a:spcBef>
                <a:spcPct val="20000"/>
              </a:spcBef>
            </a:pPr>
            <a:r>
              <a:rPr lang="en-US" sz="2400" b="1" dirty="0" smtClean="0">
                <a:solidFill>
                  <a:schemeClr val="bg1"/>
                </a:solidFill>
                <a:latin typeface="Century Gothic" pitchFamily="34" charset="0"/>
              </a:rPr>
              <a:t>LIMITS</a:t>
            </a:r>
          </a:p>
          <a:p>
            <a:pPr lvl="1">
              <a:spcBef>
                <a:spcPct val="20000"/>
              </a:spcBef>
            </a:pPr>
            <a:r>
              <a:rPr lang="en-US" sz="2400" b="1" dirty="0" smtClean="0">
                <a:solidFill>
                  <a:schemeClr val="bg1"/>
                </a:solidFill>
                <a:latin typeface="Century Gothic" pitchFamily="34" charset="0"/>
              </a:rPr>
              <a:t>Observational studies included</a:t>
            </a:r>
          </a:p>
          <a:p>
            <a:pPr lvl="1">
              <a:spcBef>
                <a:spcPct val="20000"/>
              </a:spcBef>
            </a:pPr>
            <a:r>
              <a:rPr lang="en-US" sz="2400" dirty="0" smtClean="0">
                <a:solidFill>
                  <a:schemeClr val="bg1"/>
                </a:solidFill>
                <a:latin typeface="Century Gothic" pitchFamily="34" charset="0"/>
              </a:rPr>
              <a:t>	methodological differences (survival analysis not 	made)</a:t>
            </a:r>
          </a:p>
          <a:p>
            <a:pPr lvl="1">
              <a:spcBef>
                <a:spcPct val="20000"/>
              </a:spcBef>
            </a:pPr>
            <a:r>
              <a:rPr lang="en-US" sz="2400" dirty="0" smtClean="0">
                <a:solidFill>
                  <a:schemeClr val="bg1"/>
                </a:solidFill>
                <a:latin typeface="Century Gothic" pitchFamily="34" charset="0"/>
              </a:rPr>
              <a:t>	insufficient reporting</a:t>
            </a:r>
          </a:p>
          <a:p>
            <a:pPr lvl="1">
              <a:spcBef>
                <a:spcPct val="50000"/>
              </a:spcBef>
            </a:pPr>
            <a:r>
              <a:rPr lang="en-US" sz="2400" b="1" dirty="0" smtClean="0">
                <a:solidFill>
                  <a:schemeClr val="bg1"/>
                </a:solidFill>
                <a:latin typeface="Century Gothic" pitchFamily="34" charset="0"/>
              </a:rPr>
              <a:t>Source of FVIII switching issue</a:t>
            </a:r>
          </a:p>
          <a:p>
            <a:pPr lvl="1">
              <a:spcBef>
                <a:spcPct val="50000"/>
              </a:spcBef>
            </a:pPr>
            <a:r>
              <a:rPr lang="en-US" sz="2400" b="1" dirty="0" smtClean="0">
                <a:solidFill>
                  <a:schemeClr val="bg1"/>
                </a:solidFill>
                <a:latin typeface="Century Gothic" pitchFamily="34" charset="0"/>
              </a:rPr>
              <a:t>Uncontrolled risk factors</a:t>
            </a:r>
            <a:r>
              <a:rPr lang="en-US" sz="2400" dirty="0" smtClean="0">
                <a:solidFill>
                  <a:schemeClr val="bg1"/>
                </a:solidFill>
                <a:latin typeface="Century Gothic" pitchFamily="34" charset="0"/>
              </a:rPr>
              <a:t> (intensity and modality of treatment, trigger events)</a:t>
            </a:r>
          </a:p>
          <a:p>
            <a:pPr lvl="1">
              <a:spcBef>
                <a:spcPct val="50000"/>
              </a:spcBef>
            </a:pPr>
            <a:endParaRPr lang="en-US" sz="2400" dirty="0">
              <a:solidFill>
                <a:schemeClr val="bg1"/>
              </a:solidFill>
              <a:latin typeface="Century Gothic" pitchFamily="34" charset="0"/>
            </a:endParaRPr>
          </a:p>
        </p:txBody>
      </p:sp>
      <p:sp>
        <p:nvSpPr>
          <p:cNvPr id="4" name="Segnaposto numero diapositiva 3"/>
          <p:cNvSpPr>
            <a:spLocks noGrp="1"/>
          </p:cNvSpPr>
          <p:nvPr>
            <p:ph type="sldNum" sz="quarter" idx="10"/>
          </p:nvPr>
        </p:nvSpPr>
        <p:spPr/>
        <p:txBody>
          <a:bodyPr/>
          <a:lstStyle/>
          <a:p>
            <a:pPr>
              <a:defRPr/>
            </a:pPr>
            <a:fld id="{58A0B1E2-7A21-43FC-93E4-5398894BF4AD}" type="slidenum">
              <a:rPr lang="it-IT" smtClean="0"/>
              <a:pPr>
                <a:defRPr/>
              </a:pPr>
              <a:t>30</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(19)</a:t>
            </a:r>
            <a:endParaRPr lang="en-US" dirty="0"/>
          </a:p>
        </p:txBody>
      </p:sp>
      <p:sp>
        <p:nvSpPr>
          <p:cNvPr id="4" name="Slide Number Placeholder 3"/>
          <p:cNvSpPr>
            <a:spLocks noGrp="1"/>
          </p:cNvSpPr>
          <p:nvPr>
            <p:ph type="sldNum" sz="quarter" idx="10"/>
          </p:nvPr>
        </p:nvSpPr>
        <p:spPr/>
        <p:txBody>
          <a:bodyPr/>
          <a:lstStyle/>
          <a:p>
            <a:fld id="{8630A472-013B-4013-924A-0501624D571A}" type="slidenum">
              <a:rPr lang="en-US" smtClean="0"/>
              <a:pPr/>
              <a:t>31</a:t>
            </a:fld>
            <a:endParaRPr lang="en-US" dirty="0"/>
          </a:p>
        </p:txBody>
      </p:sp>
    </p:spTree>
    <p:extLst>
      <p:ext uri="{BB962C8B-B14F-4D97-AF65-F5344CB8AC3E}">
        <p14:creationId xmlns:p14="http://schemas.microsoft.com/office/powerpoint/2010/main" val="376612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Investigate the </a:t>
            </a:r>
            <a:r>
              <a:rPr lang="it-IT" dirty="0" err="1" smtClean="0"/>
              <a:t>role</a:t>
            </a:r>
            <a:r>
              <a:rPr lang="it-IT" dirty="0" smtClean="0"/>
              <a:t> of </a:t>
            </a:r>
          </a:p>
          <a:p>
            <a:r>
              <a:rPr lang="it-IT" dirty="0" smtClean="0"/>
              <a:t>- </a:t>
            </a:r>
            <a:r>
              <a:rPr lang="it-IT" dirty="0" err="1" smtClean="0"/>
              <a:t>removable</a:t>
            </a:r>
            <a:r>
              <a:rPr lang="it-IT" dirty="0" smtClean="0"/>
              <a:t> </a:t>
            </a:r>
            <a:r>
              <a:rPr lang="it-IT" dirty="0" err="1" smtClean="0"/>
              <a:t>patient</a:t>
            </a:r>
            <a:r>
              <a:rPr lang="it-IT" dirty="0" smtClean="0"/>
              <a:t> (</a:t>
            </a:r>
            <a:r>
              <a:rPr lang="it-IT" dirty="0" err="1" smtClean="0"/>
              <a:t>level</a:t>
            </a:r>
            <a:r>
              <a:rPr lang="it-IT" dirty="0" smtClean="0"/>
              <a:t>) </a:t>
            </a:r>
            <a:r>
              <a:rPr lang="it-IT" dirty="0" err="1" smtClean="0"/>
              <a:t>attributes</a:t>
            </a:r>
            <a:r>
              <a:rPr lang="it-IT" dirty="0" smtClean="0"/>
              <a:t> </a:t>
            </a:r>
            <a:r>
              <a:rPr lang="it-IT" dirty="0" err="1" smtClean="0"/>
              <a:t>as</a:t>
            </a:r>
            <a:r>
              <a:rPr lang="it-IT" dirty="0" smtClean="0"/>
              <a:t> </a:t>
            </a:r>
            <a:r>
              <a:rPr lang="it-IT" dirty="0" err="1" smtClean="0"/>
              <a:t>risk</a:t>
            </a:r>
            <a:r>
              <a:rPr lang="it-IT" dirty="0" smtClean="0"/>
              <a:t> </a:t>
            </a:r>
            <a:r>
              <a:rPr lang="it-IT" dirty="0" err="1" smtClean="0"/>
              <a:t>factors</a:t>
            </a:r>
            <a:r>
              <a:rPr lang="it-IT" dirty="0" smtClean="0"/>
              <a:t> for </a:t>
            </a:r>
            <a:r>
              <a:rPr lang="it-IT" dirty="0" err="1" smtClean="0"/>
              <a:t>inhibitors</a:t>
            </a:r>
            <a:endParaRPr lang="it-IT" dirty="0" smtClean="0"/>
          </a:p>
          <a:p>
            <a:endParaRPr lang="it-IT" dirty="0" smtClean="0"/>
          </a:p>
          <a:p>
            <a:r>
              <a:rPr lang="it-IT" dirty="0" smtClean="0"/>
              <a:t>- </a:t>
            </a:r>
            <a:r>
              <a:rPr lang="it-IT" dirty="0" err="1" smtClean="0"/>
              <a:t>different</a:t>
            </a:r>
            <a:r>
              <a:rPr lang="it-IT" dirty="0" smtClean="0"/>
              <a:t> </a:t>
            </a:r>
            <a:r>
              <a:rPr lang="it-IT" dirty="0" err="1" smtClean="0"/>
              <a:t>analytical</a:t>
            </a:r>
            <a:r>
              <a:rPr lang="it-IT" dirty="0" smtClean="0"/>
              <a:t> </a:t>
            </a:r>
            <a:r>
              <a:rPr lang="it-IT" dirty="0" err="1" smtClean="0"/>
              <a:t>techniques</a:t>
            </a:r>
            <a:endParaRPr lang="it-IT" dirty="0" smtClean="0"/>
          </a:p>
          <a:p>
            <a:endParaRPr lang="en-US" dirty="0"/>
          </a:p>
        </p:txBody>
      </p:sp>
      <p:sp>
        <p:nvSpPr>
          <p:cNvPr id="4" name="Slide Number Placeholder 3"/>
          <p:cNvSpPr>
            <a:spLocks noGrp="1"/>
          </p:cNvSpPr>
          <p:nvPr>
            <p:ph type="sldNum" sz="quarter" idx="10"/>
          </p:nvPr>
        </p:nvSpPr>
        <p:spPr/>
        <p:txBody>
          <a:bodyPr/>
          <a:lstStyle/>
          <a:p>
            <a:fld id="{7F9FDAD0-28A1-EA4F-83CB-CF3D6517FBFD}" type="slidenum">
              <a:rPr lang="en-US" smtClean="0"/>
              <a:t>32</a:t>
            </a:fld>
            <a:endParaRPr lang="en-US"/>
          </a:p>
        </p:txBody>
      </p:sp>
    </p:spTree>
    <p:extLst>
      <p:ext uri="{BB962C8B-B14F-4D97-AF65-F5344CB8AC3E}">
        <p14:creationId xmlns:p14="http://schemas.microsoft.com/office/powerpoint/2010/main" val="301262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pPr lvl="0"/>
            <a:endParaRPr/>
          </a:p>
        </p:txBody>
      </p:sp>
      <p:sp>
        <p:nvSpPr>
          <p:cNvPr id="257" name="Shape 257"/>
          <p:cNvSpPr>
            <a:spLocks noGrp="1"/>
          </p:cNvSpPr>
          <p:nvPr>
            <p:ph type="body" sz="quarter" idx="1"/>
          </p:nvPr>
        </p:nvSpPr>
        <p:spPr>
          <a:prstGeom prst="rect">
            <a:avLst/>
          </a:prstGeom>
        </p:spPr>
        <p:txBody>
          <a:bodyPr/>
          <a:lstStyle/>
          <a:p>
            <a:pPr lvl="0">
              <a:defRPr sz="1800"/>
            </a:pPr>
            <a:r>
              <a:rPr sz="2000"/>
              <a:t>The overall rate did not change - the figure is slightly different from the one of the final analysis, because this are non validated data. Data for individual studies converged. This suggests cancelling of random errors in the initial estimates. Also, it looks like PUPs are not so bad to this scope..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pPr lvl="0"/>
            <a:endParaRPr/>
          </a:p>
        </p:txBody>
      </p:sp>
      <p:sp>
        <p:nvSpPr>
          <p:cNvPr id="263" name="Shape 263"/>
          <p:cNvSpPr>
            <a:spLocks noGrp="1"/>
          </p:cNvSpPr>
          <p:nvPr>
            <p:ph type="body" sz="quarter" idx="1"/>
          </p:nvPr>
        </p:nvSpPr>
        <p:spPr>
          <a:prstGeom prst="rect">
            <a:avLst/>
          </a:prstGeom>
        </p:spPr>
        <p:txBody>
          <a:bodyPr/>
          <a:lstStyle/>
          <a:p>
            <a:pPr lvl="0">
              <a:defRPr sz="1800"/>
            </a:pPr>
            <a:r>
              <a:rPr sz="2000"/>
              <a:t>Extremely rich dataset to be mined</a:t>
            </a:r>
          </a:p>
          <a:p>
            <a:pPr lvl="0">
              <a:defRPr sz="1800"/>
            </a:pPr>
            <a:r>
              <a:rPr sz="2000"/>
              <a:t>574 consecutive patients with severe hemophilia A (factor VIII activity, &lt;0.01 IU per milliliter) who were born between 2000 and 2010 and collected data on all clotting-factor administration for up to 75 exposure days. The primary outcome was inhibitor development, which was defined as at least two positive inhibitor tests with decreased in vivo recovery of factor VIII levels.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pPr lvl="0"/>
            <a:endParaRPr/>
          </a:p>
        </p:txBody>
      </p:sp>
      <p:sp>
        <p:nvSpPr>
          <p:cNvPr id="354" name="Shape 354"/>
          <p:cNvSpPr>
            <a:spLocks noGrp="1"/>
          </p:cNvSpPr>
          <p:nvPr>
            <p:ph type="body" sz="quarter" idx="1"/>
          </p:nvPr>
        </p:nvSpPr>
        <p:spPr>
          <a:prstGeom prst="rect">
            <a:avLst/>
          </a:prstGeom>
        </p:spPr>
        <p:txBody>
          <a:bodyPr/>
          <a:lstStyle/>
          <a:p>
            <a:pPr lvl="0" defTabSz="914400">
              <a:lnSpc>
                <a:spcPct val="80000"/>
              </a:lnSpc>
              <a:spcBef>
                <a:spcPts val="300"/>
              </a:spcBef>
              <a:defRPr sz="1800"/>
            </a:pPr>
            <a:r>
              <a:rPr sz="1700">
                <a:uFill>
                  <a:solidFill/>
                </a:uFill>
                <a:latin typeface="Arial"/>
                <a:ea typeface="Arial"/>
                <a:cs typeface="Arial"/>
                <a:sym typeface="Arial"/>
              </a:rPr>
              <a:t>	subj	inhib	inhib + Ab	</a:t>
            </a:r>
          </a:p>
          <a:p>
            <a:pPr lvl="0" defTabSz="914400">
              <a:lnSpc>
                <a:spcPct val="80000"/>
              </a:lnSpc>
              <a:spcBef>
                <a:spcPts val="300"/>
              </a:spcBef>
              <a:defRPr sz="1800"/>
            </a:pPr>
            <a:r>
              <a:rPr sz="1700">
                <a:uFill>
                  <a:solidFill/>
                </a:uFill>
                <a:latin typeface="Arial"/>
                <a:ea typeface="Arial"/>
                <a:cs typeface="Arial"/>
                <a:sym typeface="Arial"/>
              </a:rPr>
              <a:t>PUPs	11 (57.9)	4 (36.4)	3 (27.3)</a:t>
            </a:r>
          </a:p>
          <a:p>
            <a:pPr lvl="0" defTabSz="914400">
              <a:lnSpc>
                <a:spcPct val="80000"/>
              </a:lnSpc>
              <a:spcBef>
                <a:spcPts val="300"/>
              </a:spcBef>
              <a:defRPr sz="1800"/>
            </a:pPr>
            <a:r>
              <a:rPr sz="1700">
                <a:uFill>
                  <a:solidFill/>
                </a:uFill>
                <a:latin typeface="Arial"/>
                <a:ea typeface="Arial"/>
                <a:cs typeface="Arial"/>
                <a:sym typeface="Arial"/>
              </a:rPr>
              <a:t>MTPs	8 (42.1)	4 (50.0)	3 (37.5)</a:t>
            </a:r>
          </a:p>
          <a:p>
            <a:pPr lvl="0" defTabSz="914400">
              <a:lnSpc>
                <a:spcPct val="80000"/>
              </a:lnSpc>
              <a:spcBef>
                <a:spcPts val="300"/>
              </a:spcBef>
              <a:defRPr sz="1800"/>
            </a:pPr>
            <a:r>
              <a:rPr sz="1700">
                <a:uFill>
                  <a:solidFill/>
                </a:uFill>
                <a:latin typeface="Arial"/>
                <a:ea typeface="Arial"/>
                <a:cs typeface="Arial"/>
                <a:sym typeface="Arial"/>
              </a:rPr>
              <a:t>Total	19 (100)	8 (42.1)	6 (31.6)</a:t>
            </a: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Bold"/>
                <a:ea typeface="Arial Bold"/>
                <a:cs typeface="Arial Bold"/>
                <a:sym typeface="Arial Bold"/>
              </a:rPr>
              <a:t>CSR, 11.3.1.1 Primary Endpoint</a:t>
            </a: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a:ea typeface="Arial"/>
                <a:cs typeface="Arial"/>
                <a:sym typeface="Arial"/>
              </a:rPr>
              <a:t>Two of the subjects initially classified as low-titer Bethesda confirmed inhibitors based on their first positive inhibitor result, subsequently converted to high titer inhibitors after having been withdrawn from the treatment regimen (subjects 610001 and 710001).</a:t>
            </a: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a:ea typeface="Arial"/>
                <a:cs typeface="Arial"/>
                <a:sym typeface="Arial"/>
              </a:rPr>
              <a:t>Subject </a:t>
            </a:r>
            <a:r>
              <a:rPr sz="1000">
                <a:uFill>
                  <a:solidFill/>
                </a:uFill>
                <a:latin typeface="Arial Bold"/>
                <a:ea typeface="Arial Bold"/>
                <a:cs typeface="Arial Bold"/>
                <a:sym typeface="Arial Bold"/>
              </a:rPr>
              <a:t>610001</a:t>
            </a:r>
            <a:r>
              <a:rPr sz="1000">
                <a:uFill>
                  <a:solidFill/>
                </a:uFill>
                <a:latin typeface="Arial"/>
                <a:ea typeface="Arial"/>
                <a:cs typeface="Arial"/>
                <a:sym typeface="Arial"/>
              </a:rPr>
              <a:t> had a FVIII inhibitor detected at his ED 6 visit (1.5 BU/ml), confirmed at ED 8, 4.7 BU/ml). At his termination visit (approximately 4 weeks later) his inhibitor titer was 6.3 BU/ml. At a follow-up visit approximately 4 months after initial inhibitor</a:t>
            </a:r>
          </a:p>
          <a:p>
            <a:pPr lvl="0" defTabSz="914400">
              <a:lnSpc>
                <a:spcPct val="80000"/>
              </a:lnSpc>
              <a:spcBef>
                <a:spcPts val="300"/>
              </a:spcBef>
              <a:defRPr sz="1800"/>
            </a:pPr>
            <a:r>
              <a:rPr sz="1000">
                <a:uFill>
                  <a:solidFill/>
                </a:uFill>
                <a:latin typeface="Arial"/>
                <a:ea typeface="Arial"/>
                <a:cs typeface="Arial"/>
                <a:sym typeface="Arial"/>
              </a:rPr>
              <a:t>detection (Month 3 Observational Visit) his titer was 11.4 BU/ml</a:t>
            </a:r>
          </a:p>
          <a:p>
            <a:pPr lvl="0" defTabSz="914400">
              <a:lnSpc>
                <a:spcPct val="80000"/>
              </a:lnSpc>
              <a:spcBef>
                <a:spcPts val="300"/>
              </a:spcBef>
              <a:defRPr sz="1800"/>
            </a:pPr>
            <a:r>
              <a:rPr sz="1000">
                <a:uFill>
                  <a:solidFill/>
                </a:uFill>
                <a:latin typeface="Arial"/>
                <a:ea typeface="Arial"/>
                <a:cs typeface="Arial"/>
                <a:sym typeface="Arial"/>
              </a:rPr>
              <a:t>Follow-up information on </a:t>
            </a:r>
            <a:r>
              <a:rPr sz="1000">
                <a:uFill>
                  <a:solidFill/>
                </a:uFill>
                <a:latin typeface="Arial Bold"/>
                <a:ea typeface="Arial Bold"/>
                <a:cs typeface="Arial Bold"/>
                <a:sym typeface="Arial Bold"/>
              </a:rPr>
              <a:t>subject 610001 </a:t>
            </a:r>
            <a:r>
              <a:rPr sz="1000">
                <a:uFill>
                  <a:solidFill/>
                </a:uFill>
                <a:latin typeface="Arial"/>
                <a:ea typeface="Arial"/>
                <a:cs typeface="Arial"/>
                <a:sym typeface="Arial"/>
              </a:rPr>
              <a:t>including successful ITI treatment outcome is published in</a:t>
            </a:r>
          </a:p>
          <a:p>
            <a:pPr lvl="0" defTabSz="914400">
              <a:lnSpc>
                <a:spcPct val="80000"/>
              </a:lnSpc>
              <a:spcBef>
                <a:spcPts val="300"/>
              </a:spcBef>
              <a:defRPr sz="1800"/>
            </a:pPr>
            <a:r>
              <a:rPr sz="1000">
                <a:solidFill>
                  <a:srgbClr val="C00000"/>
                </a:solidFill>
                <a:uFill>
                  <a:solidFill>
                    <a:srgbClr val="C00000"/>
                  </a:solidFill>
                </a:uFill>
                <a:latin typeface="Arial"/>
                <a:ea typeface="Arial"/>
                <a:cs typeface="Arial"/>
                <a:sym typeface="Arial"/>
              </a:rPr>
              <a:t>Moorehead et al, poster presentation at ISTH 2013</a:t>
            </a:r>
            <a:endParaRPr sz="1000">
              <a:uFill>
                <a:solidFill/>
              </a:uFill>
              <a:latin typeface="Arial"/>
              <a:ea typeface="Arial"/>
              <a:cs typeface="Arial"/>
              <a:sym typeface="Arial"/>
            </a:endParaRPr>
          </a:p>
          <a:p>
            <a:pPr lvl="0" defTabSz="914400">
              <a:lnSpc>
                <a:spcPct val="80000"/>
              </a:lnSpc>
              <a:spcBef>
                <a:spcPts val="300"/>
              </a:spcBef>
              <a:defRPr sz="1800"/>
            </a:pPr>
            <a:endParaRPr sz="1000">
              <a:uFill>
                <a:solidFill/>
              </a:uFill>
              <a:latin typeface="Arial Bold"/>
              <a:ea typeface="Arial Bold"/>
              <a:cs typeface="Arial Bold"/>
              <a:sym typeface="Arial Bold"/>
            </a:endParaRPr>
          </a:p>
          <a:p>
            <a:pPr lvl="0" defTabSz="914400">
              <a:lnSpc>
                <a:spcPct val="80000"/>
              </a:lnSpc>
              <a:spcBef>
                <a:spcPts val="300"/>
              </a:spcBef>
              <a:defRPr sz="1800"/>
            </a:pPr>
            <a:endParaRPr sz="1000">
              <a:uFill>
                <a:solidFill/>
              </a:uFill>
              <a:latin typeface="Arial Bold"/>
              <a:ea typeface="Arial Bold"/>
              <a:cs typeface="Arial Bold"/>
              <a:sym typeface="Arial Bold"/>
            </a:endParaRPr>
          </a:p>
          <a:p>
            <a:pPr lvl="0" defTabSz="914400">
              <a:lnSpc>
                <a:spcPct val="80000"/>
              </a:lnSpc>
              <a:spcBef>
                <a:spcPts val="300"/>
              </a:spcBef>
              <a:defRPr sz="1800"/>
            </a:pPr>
            <a:r>
              <a:rPr sz="1000">
                <a:uFill>
                  <a:solidFill/>
                </a:uFill>
                <a:latin typeface="Arial Bold"/>
                <a:ea typeface="Arial Bold"/>
                <a:cs typeface="Arial Bold"/>
                <a:sym typeface="Arial Bold"/>
              </a:rPr>
              <a:t>Subject 710001 </a:t>
            </a:r>
            <a:r>
              <a:rPr sz="1000">
                <a:uFill>
                  <a:solidFill/>
                </a:uFill>
                <a:latin typeface="Arial"/>
                <a:ea typeface="Arial"/>
                <a:cs typeface="Arial"/>
                <a:sym typeface="Arial"/>
              </a:rPr>
              <a:t>had a PICC line inserted in the right arm at ED 17 to the IP. This</a:t>
            </a:r>
          </a:p>
          <a:p>
            <a:pPr lvl="0" defTabSz="914400">
              <a:lnSpc>
                <a:spcPct val="80000"/>
              </a:lnSpc>
              <a:spcBef>
                <a:spcPts val="300"/>
              </a:spcBef>
              <a:defRPr sz="1800"/>
            </a:pPr>
            <a:r>
              <a:rPr sz="1000">
                <a:uFill>
                  <a:solidFill/>
                </a:uFill>
                <a:latin typeface="Arial"/>
                <a:ea typeface="Arial"/>
                <a:cs typeface="Arial"/>
                <a:sym typeface="Arial"/>
              </a:rPr>
              <a:t>intervention took place after the subject was withdrawn from further treatment with IP,</a:t>
            </a:r>
          </a:p>
          <a:p>
            <a:pPr lvl="0" defTabSz="914400">
              <a:lnSpc>
                <a:spcPct val="80000"/>
              </a:lnSpc>
              <a:spcBef>
                <a:spcPts val="300"/>
              </a:spcBef>
              <a:defRPr sz="1800"/>
            </a:pPr>
            <a:r>
              <a:rPr sz="1000">
                <a:uFill>
                  <a:solidFill/>
                </a:uFill>
                <a:latin typeface="Arial"/>
                <a:ea typeface="Arial"/>
                <a:cs typeface="Arial"/>
                <a:sym typeface="Arial"/>
              </a:rPr>
              <a:t>due to a confirmed positive FVIII inhibitor result (1.1 BU on ED 15 Visit, 02-Oct-2012),</a:t>
            </a:r>
          </a:p>
          <a:p>
            <a:pPr lvl="0" defTabSz="914400">
              <a:lnSpc>
                <a:spcPct val="80000"/>
              </a:lnSpc>
              <a:spcBef>
                <a:spcPts val="300"/>
              </a:spcBef>
              <a:defRPr sz="1800"/>
            </a:pPr>
            <a:r>
              <a:rPr sz="1000">
                <a:uFill>
                  <a:solidFill/>
                </a:uFill>
                <a:latin typeface="Arial"/>
                <a:ea typeface="Arial"/>
                <a:cs typeface="Arial"/>
                <a:sym typeface="Arial"/>
              </a:rPr>
              <a:t>and became necessary while the subject was hospitalized for a hemorrhage in the left</a:t>
            </a:r>
          </a:p>
          <a:p>
            <a:pPr lvl="0" defTabSz="914400">
              <a:lnSpc>
                <a:spcPct val="80000"/>
              </a:lnSpc>
              <a:spcBef>
                <a:spcPts val="300"/>
              </a:spcBef>
              <a:defRPr sz="1800"/>
            </a:pPr>
            <a:r>
              <a:rPr sz="1000">
                <a:uFill>
                  <a:solidFill/>
                </a:uFill>
                <a:latin typeface="Arial"/>
                <a:ea typeface="Arial"/>
                <a:cs typeface="Arial"/>
                <a:sym typeface="Arial"/>
              </a:rPr>
              <a:t>Forearm.</a:t>
            </a:r>
          </a:p>
          <a:p>
            <a:pPr lvl="0" defTabSz="914400">
              <a:lnSpc>
                <a:spcPct val="80000"/>
              </a:lnSpc>
              <a:spcBef>
                <a:spcPts val="300"/>
              </a:spcBef>
              <a:defRPr sz="1800"/>
            </a:pPr>
            <a:r>
              <a:rPr sz="1000">
                <a:uFill>
                  <a:solidFill/>
                </a:uFill>
                <a:latin typeface="Arial"/>
                <a:ea typeface="Arial"/>
                <a:cs typeface="Arial"/>
                <a:sym typeface="Arial"/>
              </a:rPr>
              <a:t>The subject’s study termination visit (16 Nov 2012) was delayed due to events occurring around</a:t>
            </a:r>
          </a:p>
          <a:p>
            <a:pPr lvl="0" defTabSz="914400">
              <a:lnSpc>
                <a:spcPct val="80000"/>
              </a:lnSpc>
              <a:spcBef>
                <a:spcPts val="300"/>
              </a:spcBef>
              <a:defRPr sz="1800"/>
            </a:pPr>
            <a:r>
              <a:rPr sz="1000">
                <a:uFill>
                  <a:solidFill/>
                </a:uFill>
                <a:latin typeface="Arial"/>
                <a:ea typeface="Arial"/>
                <a:cs typeface="Arial"/>
                <a:sym typeface="Arial"/>
              </a:rPr>
              <a:t>Hurricane Sandy (29 Oct 2012) and was thus performed after the surgery.</a:t>
            </a: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a:ea typeface="Arial"/>
                <a:cs typeface="Arial"/>
                <a:sym typeface="Arial"/>
              </a:rPr>
              <a:t>Subject </a:t>
            </a:r>
            <a:r>
              <a:rPr sz="1000">
                <a:uFill>
                  <a:solidFill/>
                </a:uFill>
                <a:latin typeface="Arial Bold"/>
                <a:ea typeface="Arial Bold"/>
                <a:cs typeface="Arial Bold"/>
                <a:sym typeface="Arial Bold"/>
              </a:rPr>
              <a:t>710001</a:t>
            </a:r>
            <a:r>
              <a:rPr sz="1000">
                <a:uFill>
                  <a:solidFill/>
                </a:uFill>
                <a:latin typeface="Arial"/>
                <a:ea typeface="Arial"/>
                <a:cs typeface="Arial"/>
                <a:sym typeface="Arial"/>
              </a:rPr>
              <a:t> had a FVIII inhibitor detected at his ED 15 visit (1.1 BU/ml). At the termination visit (6.5 weeks after first inhibitor</a:t>
            </a:r>
          </a:p>
          <a:p>
            <a:pPr lvl="0" defTabSz="914400">
              <a:lnSpc>
                <a:spcPct val="80000"/>
              </a:lnSpc>
              <a:spcBef>
                <a:spcPts val="300"/>
              </a:spcBef>
              <a:defRPr sz="1800"/>
            </a:pPr>
            <a:r>
              <a:rPr sz="1000">
                <a:uFill>
                  <a:solidFill/>
                </a:uFill>
                <a:latin typeface="Arial"/>
                <a:ea typeface="Arial"/>
                <a:cs typeface="Arial"/>
                <a:sym typeface="Arial"/>
              </a:rPr>
              <a:t>detection) his inhibitor titer was 24.4 BU/ml.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7</a:t>
            </a:fld>
            <a:endParaRPr lang="en-US"/>
          </a:p>
        </p:txBody>
      </p:sp>
    </p:spTree>
    <p:extLst>
      <p:ext uri="{BB962C8B-B14F-4D97-AF65-F5344CB8AC3E}">
        <p14:creationId xmlns:p14="http://schemas.microsoft.com/office/powerpoint/2010/main" val="4115085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pPr lvl="0"/>
            <a:endParaRPr/>
          </a:p>
        </p:txBody>
      </p:sp>
      <p:sp>
        <p:nvSpPr>
          <p:cNvPr id="494" name="Shape 494"/>
          <p:cNvSpPr>
            <a:spLocks noGrp="1"/>
          </p:cNvSpPr>
          <p:nvPr>
            <p:ph type="body" sz="quarter" idx="1"/>
          </p:nvPr>
        </p:nvSpPr>
        <p:spPr>
          <a:prstGeom prst="rect">
            <a:avLst/>
          </a:prstGeom>
        </p:spPr>
        <p:txBody>
          <a:bodyPr/>
          <a:lstStyle/>
          <a:p>
            <a:pPr lvl="0">
              <a:defRPr sz="1800"/>
            </a:pPr>
            <a:r>
              <a:rPr sz="2000"/>
              <a:t>As of February 2014, we have no evidence for a difference among concentrates.</a:t>
            </a:r>
          </a:p>
          <a:p>
            <a:pPr lvl="0">
              <a:defRPr sz="1800"/>
            </a:pPr>
            <a:r>
              <a:rPr sz="2000"/>
              <a:t>Relevance to clinical decisions / relevance to tenders</a:t>
            </a:r>
          </a:p>
          <a:p>
            <a:pPr lvl="0">
              <a:defRPr sz="1800"/>
            </a:pPr>
            <a:r>
              <a:rPr sz="2000"/>
              <a:t>Safest and unaffordable, safe and affordable, bear a risk and be treated, cripple your joint without inhibitors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pPr lvl="0"/>
            <a:endParaRPr/>
          </a:p>
        </p:txBody>
      </p:sp>
      <p:sp>
        <p:nvSpPr>
          <p:cNvPr id="82" name="Shape 82"/>
          <p:cNvSpPr>
            <a:spLocks noGrp="1"/>
          </p:cNvSpPr>
          <p:nvPr>
            <p:ph type="body" sz="quarter" idx="1"/>
          </p:nvPr>
        </p:nvSpPr>
        <p:spPr>
          <a:prstGeom prst="rect">
            <a:avLst/>
          </a:prstGeom>
        </p:spPr>
        <p:txBody>
          <a:bodyPr/>
          <a:lstStyle/>
          <a:p>
            <a:pPr lvl="0">
              <a:defRPr sz="1800"/>
            </a:pPr>
            <a:r>
              <a:rPr sz="2000"/>
              <a:t>We will analyze the question to assess whether it is important - and whether any answers can be equally important.</a:t>
            </a:r>
          </a:p>
          <a:p>
            <a:pPr lvl="0">
              <a:defRPr sz="1800"/>
            </a:pPr>
            <a:r>
              <a:rPr sz="2000"/>
              <a:t>The importance of a question is measured by the motivations for asking and and answering it.</a:t>
            </a:r>
          </a:p>
          <a:p>
            <a:pPr lvl="0">
              <a:defRPr sz="1800"/>
            </a:pPr>
            <a:r>
              <a:rPr sz="2000"/>
              <a:t>What are the underlying motivations here?</a:t>
            </a:r>
          </a:p>
          <a:p>
            <a:pPr lvl="0">
              <a:defRPr sz="1800"/>
            </a:pPr>
            <a:r>
              <a:rPr sz="2000"/>
              <a:t>Clinical need? Economic implications (tenders?)? Clinician, patients, manufacturers, regulatory agency may have different perspectives</a:t>
            </a:r>
          </a:p>
          <a:p>
            <a:pPr lvl="0">
              <a:defRPr sz="1800"/>
            </a:pPr>
            <a:r>
              <a:rPr sz="2000"/>
              <a:t>Let’s start by splitting the question in 3 components: population (PUPs and PTPs), outcome (inhibitor development) and intervention/exposure (product type)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defRPr sz="1800"/>
            </a:pPr>
            <a:r>
              <a:rPr sz="2000"/>
              <a:t>Here we discuss PUPs and PTPs</a:t>
            </a:r>
          </a:p>
          <a:p>
            <a:pPr lvl="0">
              <a:defRPr sz="1800"/>
            </a:pPr>
            <a:r>
              <a:rPr sz="2000"/>
              <a:t>Why we would use one, or the other or both</a:t>
            </a:r>
          </a:p>
          <a:p>
            <a:pPr lvl="0">
              <a:defRPr sz="1800"/>
            </a:pPr>
            <a:r>
              <a:rPr sz="2000"/>
              <a:t>Which use we can do of the risk difference measured in one, the other or both</a:t>
            </a:r>
          </a:p>
          <a:p>
            <a:pPr lvl="0">
              <a:defRPr sz="1800"/>
            </a:pPr>
            <a:r>
              <a:rPr sz="2000"/>
              <a:t>Example of the city car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pPr lvl="0"/>
            <a:endParaRPr/>
          </a:p>
        </p:txBody>
      </p:sp>
      <p:sp>
        <p:nvSpPr>
          <p:cNvPr id="221" name="Shape 221"/>
          <p:cNvSpPr>
            <a:spLocks noGrp="1"/>
          </p:cNvSpPr>
          <p:nvPr>
            <p:ph type="body" sz="quarter" idx="1"/>
          </p:nvPr>
        </p:nvSpPr>
        <p:spPr>
          <a:prstGeom prst="rect">
            <a:avLst/>
          </a:prstGeom>
        </p:spPr>
        <p:txBody>
          <a:bodyPr/>
          <a:lstStyle/>
          <a:p>
            <a:pPr lvl="0">
              <a:defRPr sz="1800"/>
            </a:pPr>
            <a:r>
              <a:rPr sz="2000"/>
              <a:t>ISTH SSC project on harmonization of reporting of inhibitors in PTPs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CA" sz="2400" dirty="0" smtClean="0">
                <a:effectLst/>
              </a:rPr>
              <a:t>33 cohorts </a:t>
            </a:r>
          </a:p>
          <a:p>
            <a:pPr>
              <a:lnSpc>
                <a:spcPct val="80000"/>
              </a:lnSpc>
            </a:pPr>
            <a:r>
              <a:rPr lang="en-CA" sz="2400" dirty="0" smtClean="0">
                <a:effectLst/>
              </a:rPr>
              <a:t>4323 subjects </a:t>
            </a:r>
          </a:p>
          <a:p>
            <a:pPr>
              <a:lnSpc>
                <a:spcPct val="80000"/>
              </a:lnSpc>
            </a:pPr>
            <a:r>
              <a:rPr lang="en-CA" sz="2400" dirty="0" smtClean="0">
                <a:effectLst/>
              </a:rPr>
              <a:t>43 incident de novo inhibitors.</a:t>
            </a:r>
          </a:p>
          <a:p>
            <a:pPr>
              <a:lnSpc>
                <a:spcPct val="80000"/>
              </a:lnSpc>
            </a:pPr>
            <a:r>
              <a:rPr lang="en-CA" sz="2400" dirty="0" smtClean="0">
                <a:effectLst/>
              </a:rPr>
              <a:t>Pooled incidence rate 3 (95% CI 1-4)</a:t>
            </a:r>
          </a:p>
          <a:p>
            <a:pPr lvl="1">
              <a:lnSpc>
                <a:spcPct val="80000"/>
              </a:lnSpc>
            </a:pPr>
            <a:r>
              <a:rPr lang="en-CA" dirty="0" smtClean="0">
                <a:effectLst/>
              </a:rPr>
              <a:t>per 1000 person years.</a:t>
            </a:r>
          </a:p>
          <a:p>
            <a:pPr lvl="1">
              <a:lnSpc>
                <a:spcPct val="80000"/>
              </a:lnSpc>
            </a:pPr>
            <a:r>
              <a:rPr lang="en-CA" dirty="0" smtClean="0">
                <a:effectLst/>
              </a:rPr>
              <a:t>25 studies providing data on follow-up </a:t>
            </a:r>
            <a:r>
              <a:rPr lang="en-CA" dirty="0" err="1" smtClean="0">
                <a:effectLst/>
              </a:rPr>
              <a:t>lenght</a:t>
            </a:r>
            <a:endParaRPr lang="en-CA" dirty="0" smtClean="0">
              <a:effectLst/>
            </a:endParaRPr>
          </a:p>
          <a:p>
            <a:pPr>
              <a:lnSpc>
                <a:spcPct val="80000"/>
              </a:lnSpc>
            </a:pPr>
            <a:r>
              <a:rPr lang="en-CA" sz="2400" dirty="0" smtClean="0">
                <a:effectLst/>
              </a:rPr>
              <a:t>No significant risk factors at meta-regression and subgroup analysis. </a:t>
            </a:r>
          </a:p>
          <a:p>
            <a:pPr>
              <a:lnSpc>
                <a:spcPct val="80000"/>
              </a:lnSpc>
            </a:pPr>
            <a:r>
              <a:rPr lang="en-CA" sz="2400" dirty="0" smtClean="0">
                <a:effectLst/>
              </a:rPr>
              <a:t>The model was sensitive to the inclusion of the reports on the Belgian-Dutch experience with a highly immunogenic factor VIII.</a:t>
            </a:r>
            <a:r>
              <a:rPr lang="en-US" sz="2400" dirty="0" smtClean="0">
                <a:effectLst/>
              </a:rPr>
              <a:t> </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7F9FDAD0-28A1-EA4F-83CB-CF3D6517FBFD}" type="slidenum">
              <a:rPr lang="en-US" smtClean="0"/>
              <a:t>15</a:t>
            </a:fld>
            <a:endParaRPr lang="en-US"/>
          </a:p>
        </p:txBody>
      </p:sp>
    </p:spTree>
    <p:extLst>
      <p:ext uri="{BB962C8B-B14F-4D97-AF65-F5344CB8AC3E}">
        <p14:creationId xmlns:p14="http://schemas.microsoft.com/office/powerpoint/2010/main" val="15083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pPr lvl="0"/>
            <a:endParaRPr/>
          </a:p>
        </p:txBody>
      </p:sp>
      <p:sp>
        <p:nvSpPr>
          <p:cNvPr id="199" name="Shape 199"/>
          <p:cNvSpPr>
            <a:spLocks noGrp="1"/>
          </p:cNvSpPr>
          <p:nvPr>
            <p:ph type="body" sz="quarter" idx="1"/>
          </p:nvPr>
        </p:nvSpPr>
        <p:spPr>
          <a:prstGeom prst="rect">
            <a:avLst/>
          </a:prstGeom>
        </p:spPr>
        <p:txBody>
          <a:bodyPr/>
          <a:lstStyle/>
          <a:p>
            <a:pPr lvl="0">
              <a:defRPr sz="1800"/>
            </a:pPr>
            <a:r>
              <a:rPr sz="2000"/>
              <a:t>Inclusion criteria: prospective or retrospective studies with follow up of at least 25 patients treated with factor VIII - separate data for PTPs to be available if PUPs included.</a:t>
            </a:r>
          </a:p>
          <a:p>
            <a:pPr lvl="0">
              <a:defRPr sz="1800"/>
            </a:pPr>
            <a:r>
              <a:rPr sz="2000"/>
              <a:t>43 inhibitors in 4323 subjects</a:t>
            </a:r>
          </a:p>
          <a:p>
            <a:pPr lvl="0">
              <a:defRPr sz="1800"/>
            </a:pPr>
            <a:r>
              <a:rPr sz="2000"/>
              <a:t>3 x 1000 patient years (1-4)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pPr lvl="0"/>
            <a:endParaRPr/>
          </a:p>
        </p:txBody>
      </p:sp>
      <p:sp>
        <p:nvSpPr>
          <p:cNvPr id="206" name="Shape 206"/>
          <p:cNvSpPr>
            <a:spLocks noGrp="1"/>
          </p:cNvSpPr>
          <p:nvPr>
            <p:ph type="body" sz="quarter" idx="1"/>
          </p:nvPr>
        </p:nvSpPr>
        <p:spPr>
          <a:prstGeom prst="rect">
            <a:avLst/>
          </a:prstGeom>
        </p:spPr>
        <p:txBody>
          <a:bodyPr/>
          <a:lstStyle/>
          <a:p>
            <a:pPr lvl="0">
              <a:defRPr sz="1800"/>
            </a:pPr>
            <a:r>
              <a:rPr sz="2000"/>
              <a:t>This slide to show the variability and consequent imprecision of estimates for individual molecules; the analysis has to be considered hypothesis generating, and no formal statistical test is possible, being the cohorts completely unrelated. </a:t>
            </a:r>
          </a:p>
          <a:p>
            <a:pPr lvl="0">
              <a:defRPr sz="1800"/>
            </a:pPr>
            <a:r>
              <a:rPr sz="2000"/>
              <a:t>The effect of adding Peerlink, invoke the importance of full data collection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it-IT" dirty="0" smtClean="0"/>
              <a:t>(22)</a:t>
            </a:r>
            <a:endParaRPr lang="en-US" dirty="0"/>
          </a:p>
        </p:txBody>
      </p:sp>
      <p:sp>
        <p:nvSpPr>
          <p:cNvPr id="4" name="Slide Number Placeholder 3"/>
          <p:cNvSpPr>
            <a:spLocks noGrp="1"/>
          </p:cNvSpPr>
          <p:nvPr>
            <p:ph type="sldNum" sz="quarter" idx="10"/>
          </p:nvPr>
        </p:nvSpPr>
        <p:spPr/>
        <p:txBody>
          <a:bodyPr/>
          <a:lstStyle/>
          <a:p>
            <a:fld id="{8630A472-013B-4013-924A-0501624D571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7746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364" tIns="45683" rIns="91364" bIns="45683" rtlCol="0" anchor="b" anchorCtr="0">
            <a:noAutofit/>
          </a:bodyPr>
          <a:lstStyle>
            <a:lvl1pPr algn="ctr" defTabSz="913649"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CA" smtClean="0"/>
              <a:t>Click to edit Master title style</a:t>
            </a:r>
            <a:endParaRPr dirty="0"/>
          </a:p>
        </p:txBody>
      </p:sp>
      <p:sp>
        <p:nvSpPr>
          <p:cNvPr id="3" name="Subtitle 2"/>
          <p:cNvSpPr>
            <a:spLocks noGrp="1"/>
          </p:cNvSpPr>
          <p:nvPr>
            <p:ph type="subTitle" idx="1"/>
          </p:nvPr>
        </p:nvSpPr>
        <p:spPr>
          <a:xfrm>
            <a:off x="685800" y="3352801"/>
            <a:ext cx="7772400" cy="877824"/>
          </a:xfrm>
        </p:spPr>
        <p:txBody>
          <a:bodyPr vert="horz" lIns="91364" tIns="45683" rIns="91364" bIns="45683" rtlCol="0">
            <a:normAutofit/>
          </a:bodyPr>
          <a:lstStyle>
            <a:lvl1pPr marL="0" indent="0" algn="ctr" defTabSz="913649"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Calibri"/>
                <a:ea typeface="+mn-ea"/>
                <a:cs typeface="Calibri"/>
              </a:defRPr>
            </a:lvl1pPr>
            <a:lvl2pPr marL="456822" indent="0" algn="ctr">
              <a:buNone/>
              <a:defRPr>
                <a:solidFill>
                  <a:schemeClr val="tx1">
                    <a:tint val="75000"/>
                  </a:schemeClr>
                </a:solidFill>
              </a:defRPr>
            </a:lvl2pPr>
            <a:lvl3pPr marL="913649" indent="0" algn="ctr">
              <a:buNone/>
              <a:defRPr>
                <a:solidFill>
                  <a:schemeClr val="tx1">
                    <a:tint val="75000"/>
                  </a:schemeClr>
                </a:solidFill>
              </a:defRPr>
            </a:lvl3pPr>
            <a:lvl4pPr marL="1370480" indent="0" algn="ctr">
              <a:buNone/>
              <a:defRPr>
                <a:solidFill>
                  <a:schemeClr val="tx1">
                    <a:tint val="75000"/>
                  </a:schemeClr>
                </a:solidFill>
              </a:defRPr>
            </a:lvl4pPr>
            <a:lvl5pPr marL="1827304" indent="0" algn="ctr">
              <a:buNone/>
              <a:defRPr>
                <a:solidFill>
                  <a:schemeClr val="tx1">
                    <a:tint val="75000"/>
                  </a:schemeClr>
                </a:solidFill>
              </a:defRPr>
            </a:lvl5pPr>
            <a:lvl6pPr marL="2284128" indent="0" algn="ctr">
              <a:buNone/>
              <a:defRPr>
                <a:solidFill>
                  <a:schemeClr val="tx1">
                    <a:tint val="75000"/>
                  </a:schemeClr>
                </a:solidFill>
              </a:defRPr>
            </a:lvl6pPr>
            <a:lvl7pPr marL="2740958" indent="0" algn="ctr">
              <a:buNone/>
              <a:defRPr>
                <a:solidFill>
                  <a:schemeClr val="tx1">
                    <a:tint val="75000"/>
                  </a:schemeClr>
                </a:solidFill>
              </a:defRPr>
            </a:lvl7pPr>
            <a:lvl8pPr marL="3197778" indent="0" algn="ctr">
              <a:buNone/>
              <a:defRPr>
                <a:solidFill>
                  <a:schemeClr val="tx1">
                    <a:tint val="75000"/>
                  </a:schemeClr>
                </a:solidFill>
              </a:defRPr>
            </a:lvl8pPr>
            <a:lvl9pPr marL="3654608"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16" y="990600"/>
            <a:ext cx="7770813" cy="1743075"/>
          </a:xfrm>
        </p:spPr>
        <p:txBody>
          <a:bodyPr vert="horz" lIns="91364" tIns="45683" rIns="91364" bIns="45683" rtlCol="0" anchor="b" anchorCtr="0">
            <a:noAutofit/>
          </a:bodyPr>
          <a:lstStyle>
            <a:lvl1pPr algn="ctr" defTabSz="913649"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CA" smtClean="0"/>
              <a:t>Click to edit Master title style</a:t>
            </a:r>
            <a:endParaRPr dirty="0"/>
          </a:p>
        </p:txBody>
      </p:sp>
      <p:sp>
        <p:nvSpPr>
          <p:cNvPr id="3" name="Text Placeholder 2"/>
          <p:cNvSpPr>
            <a:spLocks noGrp="1"/>
          </p:cNvSpPr>
          <p:nvPr>
            <p:ph type="body" idx="1"/>
          </p:nvPr>
        </p:nvSpPr>
        <p:spPr>
          <a:xfrm>
            <a:off x="685816" y="2756647"/>
            <a:ext cx="7770813" cy="1281953"/>
          </a:xfrm>
        </p:spPr>
        <p:txBody>
          <a:bodyPr vert="horz" lIns="91364" tIns="45683" rIns="91364" bIns="45683" rtlCol="0">
            <a:normAutofit/>
          </a:bodyPr>
          <a:lstStyle>
            <a:lvl1pPr marL="0" indent="0" algn="ctr" defTabSz="913649"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Calibri"/>
                <a:ea typeface="+mn-ea"/>
                <a:cs typeface="Calibri"/>
              </a:defRPr>
            </a:lvl1pPr>
            <a:lvl2pPr marL="456822" indent="0">
              <a:buNone/>
              <a:defRPr sz="1800">
                <a:solidFill>
                  <a:schemeClr val="tx1">
                    <a:tint val="75000"/>
                  </a:schemeClr>
                </a:solidFill>
              </a:defRPr>
            </a:lvl2pPr>
            <a:lvl3pPr marL="913649" indent="0">
              <a:buNone/>
              <a:defRPr sz="1600">
                <a:solidFill>
                  <a:schemeClr val="tx1">
                    <a:tint val="75000"/>
                  </a:schemeClr>
                </a:solidFill>
              </a:defRPr>
            </a:lvl3pPr>
            <a:lvl4pPr marL="1370480" indent="0">
              <a:buNone/>
              <a:defRPr sz="1400">
                <a:solidFill>
                  <a:schemeClr val="tx1">
                    <a:tint val="75000"/>
                  </a:schemeClr>
                </a:solidFill>
              </a:defRPr>
            </a:lvl4pPr>
            <a:lvl5pPr marL="1827304" indent="0">
              <a:buNone/>
              <a:defRPr sz="1400">
                <a:solidFill>
                  <a:schemeClr val="tx1">
                    <a:tint val="75000"/>
                  </a:schemeClr>
                </a:solidFill>
              </a:defRPr>
            </a:lvl5pPr>
            <a:lvl6pPr marL="2284128" indent="0">
              <a:buNone/>
              <a:defRPr sz="1400">
                <a:solidFill>
                  <a:schemeClr val="tx1">
                    <a:tint val="75000"/>
                  </a:schemeClr>
                </a:solidFill>
              </a:defRPr>
            </a:lvl6pPr>
            <a:lvl7pPr marL="2740958" indent="0">
              <a:buNone/>
              <a:defRPr sz="1400">
                <a:solidFill>
                  <a:schemeClr val="tx1">
                    <a:tint val="75000"/>
                  </a:schemeClr>
                </a:solidFill>
              </a:defRPr>
            </a:lvl7pPr>
            <a:lvl8pPr marL="3197778" indent="0">
              <a:buNone/>
              <a:defRPr sz="1400">
                <a:solidFill>
                  <a:schemeClr val="tx1">
                    <a:tint val="75000"/>
                  </a:schemeClr>
                </a:solidFill>
              </a:defRPr>
            </a:lvl8pPr>
            <a:lvl9pPr marL="3654608"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16" y="121023"/>
            <a:ext cx="7770813" cy="1429871"/>
          </a:xfrm>
        </p:spPr>
        <p:txBody>
          <a:bodyPr/>
          <a:lstStyle/>
          <a:p>
            <a:r>
              <a:rPr lang="en-CA" smtClean="0"/>
              <a:t>Click to edit Master title style</a:t>
            </a:r>
            <a:endParaRPr dirty="0"/>
          </a:p>
        </p:txBody>
      </p:sp>
      <p:sp>
        <p:nvSpPr>
          <p:cNvPr id="3" name="Content Placeholder 2"/>
          <p:cNvSpPr>
            <a:spLocks noGrp="1"/>
          </p:cNvSpPr>
          <p:nvPr>
            <p:ph sz="half" idx="1"/>
          </p:nvPr>
        </p:nvSpPr>
        <p:spPr>
          <a:xfrm>
            <a:off x="685800" y="1760554"/>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6746" indent="-336274">
              <a:defRPr sz="1800"/>
            </a:lvl8pPr>
            <a:lvl9pPr marL="2396746" indent="-336274">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44733" y="1760554"/>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6746" indent="-336274">
              <a:defRPr sz="1800"/>
            </a:lvl8pPr>
            <a:lvl9pPr marL="2396746" indent="-336274">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16" y="121023"/>
            <a:ext cx="7770813" cy="1429871"/>
          </a:xfrm>
        </p:spPr>
        <p:txBody>
          <a:bodyPr/>
          <a:lstStyle>
            <a:lvl1pPr>
              <a:defRPr/>
            </a:lvl1pPr>
          </a:lstStyle>
          <a:p>
            <a:r>
              <a:rPr lang="en-CA" smtClean="0"/>
              <a:t>Click to edit Master title style</a:t>
            </a:r>
            <a:endParaRPr dirty="0"/>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400" b="0"/>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438401"/>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6746" indent="-336274">
              <a:defRPr sz="1600"/>
            </a:lvl8pPr>
            <a:lvl9pPr marL="2396746" indent="-336274">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400" b="0"/>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45526" y="2438401"/>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6746" indent="-336274">
              <a:defRPr sz="1600"/>
            </a:lvl8pPr>
            <a:lvl9pPr marL="2396746" indent="-336274">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CA" smtClean="0"/>
              <a:t>Click to edit Master title style</a:t>
            </a:r>
            <a:endParaRPr/>
          </a:p>
        </p:txBody>
      </p:sp>
      <p:sp>
        <p:nvSpPr>
          <p:cNvPr id="3" name="Content Placeholder 2"/>
          <p:cNvSpPr>
            <a:spLocks noGrp="1"/>
          </p:cNvSpPr>
          <p:nvPr>
            <p:ph idx="1"/>
          </p:nvPr>
        </p:nvSpPr>
        <p:spPr>
          <a:xfrm>
            <a:off x="4800600" y="457216"/>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6746" indent="-336274">
              <a:defRPr sz="1800"/>
            </a:lvl8pPr>
            <a:lvl9pPr marL="2396746" indent="-336274">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58905" y="2133602"/>
            <a:ext cx="3657600" cy="3581400"/>
          </a:xfrm>
        </p:spPr>
        <p:txBody>
          <a:bodyPr>
            <a:normAutofit/>
          </a:bodyPr>
          <a:lstStyle>
            <a:lvl1pPr marL="0" indent="0">
              <a:spcBef>
                <a:spcPts val="1000"/>
              </a:spcBef>
              <a:buNone/>
              <a:defRPr sz="18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CA" smtClean="0"/>
              <a:t>Click to edit Master title style</a:t>
            </a:r>
            <a:endParaRPr dirty="0"/>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364" tIns="45683" rIns="91364" bIns="45683"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marL="0" lvl="0" indent="0" algn="l" defTabSz="913649"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CA" smtClean="0"/>
              <a:t>Click to edit Master title style</a:t>
            </a:r>
            <a:endParaRPr/>
          </a:p>
        </p:txBody>
      </p:sp>
      <p:sp>
        <p:nvSpPr>
          <p:cNvPr id="3" name="Picture Placeholder 2"/>
          <p:cNvSpPr>
            <a:spLocks noGrp="1"/>
          </p:cNvSpPr>
          <p:nvPr>
            <p:ph type="pic" idx="1"/>
          </p:nvPr>
        </p:nvSpPr>
        <p:spPr>
          <a:xfrm>
            <a:off x="1828800" y="457215"/>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680571" y="5181615"/>
            <a:ext cx="7776882" cy="950259"/>
          </a:xfrm>
        </p:spPr>
        <p:txBody>
          <a:bodyPr vert="horz" lIns="91364" tIns="45683" rIns="91364" bIns="45683"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marL="0" lvl="0" indent="0" algn="l" defTabSz="913649"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57"/>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CA"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680571" y="5181615"/>
            <a:ext cx="7776882" cy="950259"/>
          </a:xfrm>
        </p:spPr>
        <p:txBody>
          <a:bodyPr vert="horz" lIns="91364" tIns="45683" rIns="91364" bIns="45683"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marL="0" lvl="0" indent="0" algn="l" defTabSz="913649" rtl="0" eaLnBrk="1" latinLnBrk="0" hangingPunct="1">
              <a:spcBef>
                <a:spcPts val="2000"/>
              </a:spcBef>
              <a:buFontTx/>
              <a:buNone/>
            </a:pPr>
            <a:r>
              <a:rPr lang="en-CA"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364" tIns="45683" rIns="91364" bIns="45683" rtlCol="0">
            <a:normAutofit/>
          </a:bodyPr>
          <a:lstStyle>
            <a:lvl1pPr marL="342623" indent="-342623" algn="l" defTabSz="913649"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16" y="121023"/>
            <a:ext cx="7770813" cy="1429871"/>
          </a:xfrm>
        </p:spPr>
        <p:txBody>
          <a:bodyPr/>
          <a:lstStyle/>
          <a:p>
            <a:r>
              <a:rPr lang="en-CA" smtClean="0"/>
              <a:t>Click to edit Master title style</a:t>
            </a:r>
            <a:endParaRPr dirty="0"/>
          </a:p>
        </p:txBody>
      </p:sp>
      <p:sp>
        <p:nvSpPr>
          <p:cNvPr id="3" name="Content Placeholder 2"/>
          <p:cNvSpPr>
            <a:spLocks noGrp="1"/>
          </p:cNvSpPr>
          <p:nvPr>
            <p:ph idx="1"/>
          </p:nvPr>
        </p:nvSpPr>
        <p:spPr>
          <a:xfrm>
            <a:off x="685816" y="1959511"/>
            <a:ext cx="7770813" cy="4166652"/>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1"/>
            <a:ext cx="1600200" cy="5592763"/>
          </a:xfrm>
        </p:spPr>
        <p:txBody>
          <a:bodyPr vert="eaVert"/>
          <a:lstStyle/>
          <a:p>
            <a:r>
              <a:rPr lang="en-CA" smtClean="0"/>
              <a:t>Click to edit Master title style</a:t>
            </a:r>
            <a:endParaRPr dirty="0"/>
          </a:p>
        </p:txBody>
      </p:sp>
      <p:sp>
        <p:nvSpPr>
          <p:cNvPr id="3" name="Vertical Text Placeholder 2"/>
          <p:cNvSpPr>
            <a:spLocks noGrp="1"/>
          </p:cNvSpPr>
          <p:nvPr>
            <p:ph type="body" orient="vert" idx="1"/>
          </p:nvPr>
        </p:nvSpPr>
        <p:spPr>
          <a:xfrm>
            <a:off x="685800" y="533401"/>
            <a:ext cx="6019800" cy="55927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48"/>
            <a:ext cx="8229600" cy="1143000"/>
          </a:xfrm>
          <a:prstGeom prst="rect">
            <a:avLst/>
          </a:prstGeom>
        </p:spPr>
        <p:txBody>
          <a:bodyPr lIns="91364" tIns="45683" rIns="91364" bIns="45683"/>
          <a:lstStyle/>
          <a:p>
            <a:r>
              <a:rPr lang="en-US" smtClean="0"/>
              <a:t>Click to edit Master title style</a:t>
            </a:r>
            <a:endParaRPr lang="en-US"/>
          </a:p>
        </p:txBody>
      </p:sp>
      <p:sp>
        <p:nvSpPr>
          <p:cNvPr id="3" name="Content Placeholder 2"/>
          <p:cNvSpPr>
            <a:spLocks noGrp="1"/>
          </p:cNvSpPr>
          <p:nvPr>
            <p:ph idx="1"/>
          </p:nvPr>
        </p:nvSpPr>
        <p:spPr>
          <a:xfrm>
            <a:off x="457200" y="1505330"/>
            <a:ext cx="8229600" cy="4525963"/>
          </a:xfrm>
          <a:prstGeom prst="rect">
            <a:avLst/>
          </a:prstGeom>
        </p:spPr>
        <p:txBody>
          <a:bodyPr lIns="91364" tIns="45683" rIns="91364" bIns="45683">
            <a:noAutofit/>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6" y="6435306"/>
            <a:ext cx="319177" cy="414068"/>
          </a:xfrm>
          <a:prstGeom prst="rect">
            <a:avLst/>
          </a:prstGeom>
        </p:spPr>
        <p:txBody>
          <a:bodyPr lIns="91364" tIns="45683" rIns="91364" bIns="45683"/>
          <a:lstStyle>
            <a:lvl1pPr>
              <a:defRPr>
                <a:latin typeface="Arial" pitchFamily="34" charset="0"/>
              </a:defRPr>
            </a:lvl1pPr>
          </a:lstStyle>
          <a:p>
            <a:fld id="{0F9A4544-7541-4B28-AC26-9477ED0AADE3}" type="slidenum">
              <a:rPr lang="en-US" smtClean="0">
                <a:solidFill>
                  <a:srgbClr val="616265"/>
                </a:solidFill>
              </a:rPr>
              <a:pPr/>
              <a:t>‹#›</a:t>
            </a:fld>
            <a:endParaRPr lang="en-US" dirty="0">
              <a:solidFill>
                <a:srgbClr val="616265"/>
              </a:solidFill>
            </a:endParaRPr>
          </a:p>
        </p:txBody>
      </p:sp>
    </p:spTree>
    <p:extLst>
      <p:ext uri="{BB962C8B-B14F-4D97-AF65-F5344CB8AC3E}">
        <p14:creationId xmlns:p14="http://schemas.microsoft.com/office/powerpoint/2010/main" val="2996003080"/>
      </p:ext>
    </p:extLst>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Slide Number Placeholder 5"/>
          <p:cNvSpPr>
            <a:spLocks noGrp="1"/>
          </p:cNvSpPr>
          <p:nvPr>
            <p:ph type="sldNum" sz="quarter" idx="13"/>
          </p:nvPr>
        </p:nvSpPr>
        <p:spPr>
          <a:xfrm>
            <a:off x="241176" y="6554129"/>
            <a:ext cx="216024" cy="140664"/>
          </a:xfrm>
          <a:prstGeom prst="rect">
            <a:avLst/>
          </a:prstGeom>
        </p:spPr>
        <p:txBody>
          <a:bodyPr wrap="square" lIns="0" tIns="0" rIns="0" bIns="0" anchor="t" anchorCtr="0">
            <a:spAutoFit/>
          </a:bodyPr>
          <a:lstStyle>
            <a:lvl1pPr>
              <a:defRPr sz="900">
                <a:solidFill>
                  <a:schemeClr val="tx1"/>
                </a:solidFill>
                <a:latin typeface="Arial" pitchFamily="34" charset="0"/>
                <a:cs typeface="Arial" pitchFamily="34" charset="0"/>
              </a:defRPr>
            </a:lvl1pPr>
          </a:lstStyle>
          <a:p>
            <a:fld id="{718837F8-B5E0-42DD-8265-36421915AC15}" type="slidenum">
              <a:rPr lang="en-US" smtClean="0">
                <a:solidFill>
                  <a:srgbClr val="616265"/>
                </a:solidFill>
              </a:rPr>
              <a:pPr/>
              <a:t>‹#›</a:t>
            </a:fld>
            <a:endParaRPr lang="en-US" dirty="0">
              <a:solidFill>
                <a:srgbClr val="616265"/>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01000" y="5943600"/>
            <a:ext cx="986970" cy="793354"/>
          </a:xfrm>
          <a:prstGeom prst="rect">
            <a:avLst/>
          </a:prstGeom>
        </p:spPr>
      </p:pic>
      <p:sp>
        <p:nvSpPr>
          <p:cNvPr id="10" name="Text Placeholder 9"/>
          <p:cNvSpPr>
            <a:spLocks noGrp="1"/>
          </p:cNvSpPr>
          <p:nvPr>
            <p:ph type="body" sz="quarter" idx="14"/>
          </p:nvPr>
        </p:nvSpPr>
        <p:spPr>
          <a:xfrm>
            <a:off x="685802" y="1447800"/>
            <a:ext cx="7808913" cy="4495800"/>
          </a:xfrm>
          <a:prstGeom prst="rect">
            <a:avLst/>
          </a:prstGeom>
        </p:spPr>
        <p:txBody>
          <a:bodyPr lIns="91364" tIns="45683" rIns="91364" bIns="45683"/>
          <a:lstStyle/>
          <a:p>
            <a:pPr lvl="0"/>
            <a:r>
              <a:rPr lang="en-US" dirty="0" smtClean="0"/>
              <a:t>Click to edit Master text styles</a:t>
            </a:r>
          </a:p>
        </p:txBody>
      </p:sp>
    </p:spTree>
    <p:extLst>
      <p:ext uri="{BB962C8B-B14F-4D97-AF65-F5344CB8AC3E}">
        <p14:creationId xmlns:p14="http://schemas.microsoft.com/office/powerpoint/2010/main" val="3831660141"/>
      </p:ext>
    </p:extLst>
  </p:cSld>
  <p:clrMapOvr>
    <a:masterClrMapping/>
  </p:clrMapOvr>
  <p:transition>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CA"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22" indent="0" algn="ctr">
              <a:buNone/>
              <a:defRPr>
                <a:solidFill>
                  <a:schemeClr val="tx1">
                    <a:tint val="75000"/>
                  </a:schemeClr>
                </a:solidFill>
              </a:defRPr>
            </a:lvl2pPr>
            <a:lvl3pPr marL="913649" indent="0" algn="ctr">
              <a:buNone/>
              <a:defRPr>
                <a:solidFill>
                  <a:schemeClr val="tx1">
                    <a:tint val="75000"/>
                  </a:schemeClr>
                </a:solidFill>
              </a:defRPr>
            </a:lvl3pPr>
            <a:lvl4pPr marL="1370480" indent="0" algn="ctr">
              <a:buNone/>
              <a:defRPr>
                <a:solidFill>
                  <a:schemeClr val="tx1">
                    <a:tint val="75000"/>
                  </a:schemeClr>
                </a:solidFill>
              </a:defRPr>
            </a:lvl4pPr>
            <a:lvl5pPr marL="1827304" indent="0" algn="ctr">
              <a:buNone/>
              <a:defRPr>
                <a:solidFill>
                  <a:schemeClr val="tx1">
                    <a:tint val="75000"/>
                  </a:schemeClr>
                </a:solidFill>
              </a:defRPr>
            </a:lvl5pPr>
            <a:lvl6pPr marL="2284128" indent="0" algn="ctr">
              <a:buNone/>
              <a:defRPr>
                <a:solidFill>
                  <a:schemeClr val="tx1">
                    <a:tint val="75000"/>
                  </a:schemeClr>
                </a:solidFill>
              </a:defRPr>
            </a:lvl6pPr>
            <a:lvl7pPr marL="2740958" indent="0" algn="ctr">
              <a:buNone/>
              <a:defRPr>
                <a:solidFill>
                  <a:schemeClr val="tx1">
                    <a:tint val="75000"/>
                  </a:schemeClr>
                </a:solidFill>
              </a:defRPr>
            </a:lvl7pPr>
            <a:lvl8pPr marL="3197778" indent="0" algn="ctr">
              <a:buNone/>
              <a:defRPr>
                <a:solidFill>
                  <a:schemeClr val="tx1">
                    <a:tint val="75000"/>
                  </a:schemeClr>
                </a:solidFill>
              </a:defRPr>
            </a:lvl8pPr>
            <a:lvl9pPr marL="3654608" indent="0" algn="ctr">
              <a:buNone/>
              <a:defRPr>
                <a:solidFill>
                  <a:schemeClr val="tx1">
                    <a:tint val="75000"/>
                  </a:schemeClr>
                </a:solidFill>
              </a:defRPr>
            </a:lvl9pPr>
          </a:lstStyle>
          <a:p>
            <a:r>
              <a:rPr lang="en-CA" smtClean="0"/>
              <a:t>Click to edit Master subtitle style</a:t>
            </a:r>
            <a:endParaRPr lang="fr-FR"/>
          </a:p>
        </p:txBody>
      </p:sp>
      <p:sp>
        <p:nvSpPr>
          <p:cNvPr id="4" name="Espace réservé de la date 3"/>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37632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mtClean="0"/>
              <a:t>Click to edit Master title style</a:t>
            </a:r>
            <a:endParaRPr lang="fr-FR"/>
          </a:p>
        </p:txBody>
      </p:sp>
      <p:sp>
        <p:nvSpPr>
          <p:cNvPr id="3" name="Espace réservé du contenu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4" name="Espace réservé de la date 3"/>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2389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16"/>
            <a:ext cx="7772400" cy="1362075"/>
          </a:xfrm>
        </p:spPr>
        <p:txBody>
          <a:bodyPr anchor="t"/>
          <a:lstStyle>
            <a:lvl1pPr algn="l">
              <a:defRPr sz="4000" b="1" cap="all"/>
            </a:lvl1pPr>
          </a:lstStyle>
          <a:p>
            <a:r>
              <a:rPr lang="en-CA" smtClean="0"/>
              <a:t>Click to edit Master title style</a:t>
            </a:r>
            <a:endParaRPr lang="fr-FR"/>
          </a:p>
        </p:txBody>
      </p:sp>
      <p:sp>
        <p:nvSpPr>
          <p:cNvPr id="3" name="Espace réservé du texte 2"/>
          <p:cNvSpPr>
            <a:spLocks noGrp="1"/>
          </p:cNvSpPr>
          <p:nvPr>
            <p:ph type="body" idx="1"/>
          </p:nvPr>
        </p:nvSpPr>
        <p:spPr>
          <a:xfrm>
            <a:off x="722313" y="2906729"/>
            <a:ext cx="7772400" cy="1500187"/>
          </a:xfrm>
        </p:spPr>
        <p:txBody>
          <a:bodyPr anchor="b"/>
          <a:lstStyle>
            <a:lvl1pPr marL="0" indent="0">
              <a:buNone/>
              <a:defRPr sz="2000">
                <a:solidFill>
                  <a:schemeClr val="tx1">
                    <a:tint val="75000"/>
                  </a:schemeClr>
                </a:solidFill>
              </a:defRPr>
            </a:lvl1pPr>
            <a:lvl2pPr marL="456822" indent="0">
              <a:buNone/>
              <a:defRPr sz="1800">
                <a:solidFill>
                  <a:schemeClr val="tx1">
                    <a:tint val="75000"/>
                  </a:schemeClr>
                </a:solidFill>
              </a:defRPr>
            </a:lvl2pPr>
            <a:lvl3pPr marL="913649" indent="0">
              <a:buNone/>
              <a:defRPr sz="1600">
                <a:solidFill>
                  <a:schemeClr val="tx1">
                    <a:tint val="75000"/>
                  </a:schemeClr>
                </a:solidFill>
              </a:defRPr>
            </a:lvl3pPr>
            <a:lvl4pPr marL="1370480" indent="0">
              <a:buNone/>
              <a:defRPr sz="1400">
                <a:solidFill>
                  <a:schemeClr val="tx1">
                    <a:tint val="75000"/>
                  </a:schemeClr>
                </a:solidFill>
              </a:defRPr>
            </a:lvl4pPr>
            <a:lvl5pPr marL="1827304" indent="0">
              <a:buNone/>
              <a:defRPr sz="1400">
                <a:solidFill>
                  <a:schemeClr val="tx1">
                    <a:tint val="75000"/>
                  </a:schemeClr>
                </a:solidFill>
              </a:defRPr>
            </a:lvl5pPr>
            <a:lvl6pPr marL="2284128" indent="0">
              <a:buNone/>
              <a:defRPr sz="1400">
                <a:solidFill>
                  <a:schemeClr val="tx1">
                    <a:tint val="75000"/>
                  </a:schemeClr>
                </a:solidFill>
              </a:defRPr>
            </a:lvl6pPr>
            <a:lvl7pPr marL="2740958" indent="0">
              <a:buNone/>
              <a:defRPr sz="1400">
                <a:solidFill>
                  <a:schemeClr val="tx1">
                    <a:tint val="75000"/>
                  </a:schemeClr>
                </a:solidFill>
              </a:defRPr>
            </a:lvl7pPr>
            <a:lvl8pPr marL="3197778" indent="0">
              <a:buNone/>
              <a:defRPr sz="1400">
                <a:solidFill>
                  <a:schemeClr val="tx1">
                    <a:tint val="75000"/>
                  </a:schemeClr>
                </a:solidFill>
              </a:defRPr>
            </a:lvl8pPr>
            <a:lvl9pPr marL="3654608" indent="0">
              <a:buNone/>
              <a:defRPr sz="1400">
                <a:solidFill>
                  <a:schemeClr val="tx1">
                    <a:tint val="75000"/>
                  </a:schemeClr>
                </a:solidFill>
              </a:defRPr>
            </a:lvl9pPr>
          </a:lstStyle>
          <a:p>
            <a:pPr lvl="0"/>
            <a:r>
              <a:rPr lang="en-CA" smtClean="0"/>
              <a:t>Click to edit Master text styles</a:t>
            </a:r>
          </a:p>
        </p:txBody>
      </p:sp>
      <p:sp>
        <p:nvSpPr>
          <p:cNvPr id="4" name="Espace réservé de la date 3"/>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97760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mtClean="0"/>
              <a:t>Click to edit Master title style</a:t>
            </a:r>
            <a:endParaRPr lang="fr-FR"/>
          </a:p>
        </p:txBody>
      </p:sp>
      <p:sp>
        <p:nvSpPr>
          <p:cNvPr id="3" name="Espace réservé du contenu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4" name="Espace réservé du contenu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5" name="Espace réservé de la date 4"/>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821281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CA"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CA"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CA" smtClean="0"/>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7" name="Espace réservé de la date 6"/>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3558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mtClean="0"/>
              <a:t>Click to edit Master title style</a:t>
            </a:r>
            <a:endParaRPr lang="fr-FR"/>
          </a:p>
        </p:txBody>
      </p:sp>
      <p:sp>
        <p:nvSpPr>
          <p:cNvPr id="3" name="Espace réservé de la date 2"/>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976407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65902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9863" y="121023"/>
            <a:ext cx="7016750" cy="1429871"/>
          </a:xfrm>
        </p:spPr>
        <p:txBody>
          <a:bodyPr/>
          <a:lstStyle>
            <a:lvl1pPr>
              <a:defRPr/>
            </a:lvl1pPr>
          </a:lstStyle>
          <a:p>
            <a:r>
              <a:rPr lang="en-CA" dirty="0" smtClean="0"/>
              <a:t>Section I – sub 1 title</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
        <p:nvSpPr>
          <p:cNvPr id="7" name="Content Placeholder 6"/>
          <p:cNvSpPr>
            <a:spLocks noGrp="1"/>
          </p:cNvSpPr>
          <p:nvPr>
            <p:ph sz="quarter" idx="13"/>
          </p:nvPr>
        </p:nvSpPr>
        <p:spPr>
          <a:xfrm>
            <a:off x="1439863" y="1789113"/>
            <a:ext cx="7016750" cy="42545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extBox 7"/>
          <p:cNvSpPr txBox="1"/>
          <p:nvPr userDrawn="1"/>
        </p:nvSpPr>
        <p:spPr>
          <a:xfrm>
            <a:off x="1" y="-228706"/>
            <a:ext cx="902811" cy="1959511"/>
          </a:xfrm>
          <a:prstGeom prst="rect">
            <a:avLst/>
          </a:prstGeom>
          <a:solidFill>
            <a:schemeClr val="bg1">
              <a:lumMod val="85000"/>
              <a:lumOff val="15000"/>
            </a:schemeClr>
          </a:solidFill>
        </p:spPr>
        <p:txBody>
          <a:bodyPr wrap="none" lIns="91364" tIns="45683" rIns="91364" bIns="45683" rtlCol="0">
            <a:spAutoFit/>
          </a:bodyPr>
          <a:lstStyle/>
          <a:p>
            <a:pPr marL="285518" indent="-285518">
              <a:lnSpc>
                <a:spcPct val="300000"/>
              </a:lnSpc>
              <a:buFont typeface="Arial"/>
              <a:buChar char="•"/>
            </a:pPr>
            <a:r>
              <a:rPr lang="en-US" sz="1400" dirty="0" smtClean="0">
                <a:solidFill>
                  <a:srgbClr val="FFFF00"/>
                </a:solidFill>
                <a:latin typeface="Calibri"/>
                <a:cs typeface="Calibri"/>
              </a:rPr>
              <a:t>Basics</a:t>
            </a:r>
          </a:p>
          <a:p>
            <a:pPr marL="285518" indent="-285518">
              <a:lnSpc>
                <a:spcPct val="300000"/>
              </a:lnSpc>
              <a:buFont typeface="Arial"/>
              <a:buChar char="•"/>
            </a:pPr>
            <a:r>
              <a:rPr lang="en-US" sz="1400" dirty="0" smtClean="0">
                <a:latin typeface="Calibri"/>
                <a:cs typeface="Calibri"/>
              </a:rPr>
              <a:t>PUPs</a:t>
            </a:r>
          </a:p>
          <a:p>
            <a:pPr marL="285518" indent="-285518">
              <a:lnSpc>
                <a:spcPct val="300000"/>
              </a:lnSpc>
              <a:buFont typeface="Arial"/>
              <a:buChar char="•"/>
            </a:pPr>
            <a:r>
              <a:rPr lang="en-US" sz="1400" dirty="0" smtClean="0">
                <a:solidFill>
                  <a:schemeClr val="tx1"/>
                </a:solidFill>
                <a:latin typeface="Calibri"/>
                <a:cs typeface="Calibri"/>
              </a:rPr>
              <a:t>PTPs</a:t>
            </a:r>
            <a:endParaRPr lang="en-US" sz="1400" dirty="0">
              <a:solidFill>
                <a:schemeClr val="tx1"/>
              </a:solidFill>
              <a:latin typeface="Calibri"/>
              <a:cs typeface="Calibri"/>
            </a:endParaRPr>
          </a:p>
        </p:txBody>
      </p:sp>
    </p:spTree>
    <p:extLst>
      <p:ext uri="{BB962C8B-B14F-4D97-AF65-F5344CB8AC3E}">
        <p14:creationId xmlns:p14="http://schemas.microsoft.com/office/powerpoint/2010/main" val="3718808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en-CA" smtClean="0"/>
              <a:t>Click to edit Master title style</a:t>
            </a:r>
            <a:endParaRPr lang="fr-FR"/>
          </a:p>
        </p:txBody>
      </p:sp>
      <p:sp>
        <p:nvSpPr>
          <p:cNvPr id="3" name="Espace réservé du contenu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4" name="Espace réservé du texte 3"/>
          <p:cNvSpPr>
            <a:spLocks noGrp="1"/>
          </p:cNvSpPr>
          <p:nvPr>
            <p:ph type="body" sz="half" idx="2"/>
          </p:nvPr>
        </p:nvSpPr>
        <p:spPr>
          <a:xfrm>
            <a:off x="457202" y="1435101"/>
            <a:ext cx="3008313" cy="4691063"/>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CA" smtClean="0"/>
              <a:t>Click to edit Master text styles</a:t>
            </a:r>
          </a:p>
        </p:txBody>
      </p:sp>
      <p:sp>
        <p:nvSpPr>
          <p:cNvPr id="5" name="Espace réservé de la date 4"/>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52150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CA" smtClean="0"/>
              <a:t>Drag picture to placeholder or click icon to add</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CA" smtClean="0"/>
              <a:t>Click to edit Master text styles</a:t>
            </a:r>
          </a:p>
        </p:txBody>
      </p:sp>
      <p:sp>
        <p:nvSpPr>
          <p:cNvPr id="5" name="Espace réservé de la date 4"/>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7296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4" name="Espace réservé de la date 3"/>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67773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4"/>
            <a:ext cx="2057400" cy="5851525"/>
          </a:xfrm>
        </p:spPr>
        <p:txBody>
          <a:bodyPr vert="eaVert"/>
          <a:lstStyle/>
          <a:p>
            <a:r>
              <a:rPr lang="en-CA" smtClean="0"/>
              <a:t>Click to edit Master title style</a:t>
            </a:r>
            <a:endParaRPr lang="fr-FR"/>
          </a:p>
        </p:txBody>
      </p:sp>
      <p:sp>
        <p:nvSpPr>
          <p:cNvPr id="3" name="Espace réservé du texte vertical 2"/>
          <p:cNvSpPr>
            <a:spLocks noGrp="1"/>
          </p:cNvSpPr>
          <p:nvPr>
            <p:ph type="body" orient="vert" idx="1"/>
          </p:nvPr>
        </p:nvSpPr>
        <p:spPr>
          <a:xfrm>
            <a:off x="457200" y="274654"/>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fr-FR"/>
          </a:p>
        </p:txBody>
      </p:sp>
      <p:sp>
        <p:nvSpPr>
          <p:cNvPr id="4" name="Espace réservé de la date 3"/>
          <p:cNvSpPr>
            <a:spLocks noGrp="1"/>
          </p:cNvSpPr>
          <p:nvPr>
            <p:ph type="dt" sz="half" idx="10"/>
          </p:nvPr>
        </p:nvSpPr>
        <p:spPr/>
        <p:txBody>
          <a:bodyPr/>
          <a:lstStyle/>
          <a:p>
            <a:fld id="{6029752C-641B-A84E-B3DE-EA2F7246B30D}" type="datetimeFigureOut">
              <a:rPr lang="fr-FR" smtClean="0">
                <a:solidFill>
                  <a:prstClr val="black">
                    <a:tint val="75000"/>
                  </a:prstClr>
                </a:solidFill>
                <a:latin typeface="Calibri"/>
              </a:rPr>
              <a:pPr/>
              <a:t>20/10/2014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CBAF3D30-45CF-C841-9DF0-768EF49C1233}"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487814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6714"/>
          </a:xfrm>
        </p:spPr>
        <p:txBody>
          <a:bodyPr/>
          <a:lstStyle/>
          <a:p>
            <a:r>
              <a:rPr lang="en-CA" dirty="0" smtClean="0"/>
              <a:t>Click to edit Master title style</a:t>
            </a:r>
            <a:endParaRPr lang="en-US" dirty="0"/>
          </a:p>
        </p:txBody>
      </p:sp>
      <p:pic>
        <p:nvPicPr>
          <p:cNvPr id="6" name="Picture 5" descr="inspired_bei_mondrian_by_manshonyagger-d35kfou.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21962"/>
            <a:ext cx="9144000" cy="5716011"/>
          </a:xfrm>
          <a:prstGeom prst="rect">
            <a:avLst/>
          </a:prstGeom>
        </p:spPr>
      </p:pic>
    </p:spTree>
    <p:extLst>
      <p:ext uri="{BB962C8B-B14F-4D97-AF65-F5344CB8AC3E}">
        <p14:creationId xmlns:p14="http://schemas.microsoft.com/office/powerpoint/2010/main" val="3774256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85"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85" y="3536156"/>
            <a:ext cx="7358063" cy="794742"/>
          </a:xfrm>
          <a:prstGeom prst="rect">
            <a:avLst/>
          </a:prstGeom>
        </p:spPr>
        <p:txBody>
          <a:bodyPr anchor="t"/>
          <a:lstStyle>
            <a:lvl1pPr marL="0" indent="0" algn="ctr">
              <a:spcBef>
                <a:spcPts val="0"/>
              </a:spcBef>
              <a:buSzTx/>
              <a:buNone/>
              <a:defRPr sz="2200"/>
            </a:lvl1pPr>
            <a:lvl2pPr marL="0" indent="160598" algn="ctr">
              <a:spcBef>
                <a:spcPts val="0"/>
              </a:spcBef>
              <a:buSzTx/>
              <a:buNone/>
              <a:defRPr sz="2200"/>
            </a:lvl2pPr>
            <a:lvl3pPr marL="0" indent="321192" algn="ctr">
              <a:spcBef>
                <a:spcPts val="0"/>
              </a:spcBef>
              <a:buSzTx/>
              <a:buNone/>
              <a:defRPr sz="2200"/>
            </a:lvl3pPr>
            <a:lvl4pPr marL="0" indent="481790" algn="ctr">
              <a:spcBef>
                <a:spcPts val="0"/>
              </a:spcBef>
              <a:buSzTx/>
              <a:buNone/>
              <a:defRPr sz="2200"/>
            </a:lvl4pPr>
            <a:lvl5pPr marL="0" indent="642387"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85"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85" y="5759649"/>
            <a:ext cx="7358063" cy="794742"/>
          </a:xfrm>
          <a:prstGeom prst="rect">
            <a:avLst/>
          </a:prstGeom>
        </p:spPr>
        <p:txBody>
          <a:bodyPr anchor="t"/>
          <a:lstStyle>
            <a:lvl1pPr marL="0" indent="0" algn="ctr">
              <a:spcBef>
                <a:spcPts val="0"/>
              </a:spcBef>
              <a:buSzTx/>
              <a:buNone/>
              <a:defRPr sz="2200"/>
            </a:lvl1pPr>
            <a:lvl2pPr marL="0" indent="160598" algn="ctr">
              <a:spcBef>
                <a:spcPts val="0"/>
              </a:spcBef>
              <a:buSzTx/>
              <a:buNone/>
              <a:defRPr sz="2200"/>
            </a:lvl2pPr>
            <a:lvl3pPr marL="0" indent="321192" algn="ctr">
              <a:spcBef>
                <a:spcPts val="0"/>
              </a:spcBef>
              <a:buSzTx/>
              <a:buNone/>
              <a:defRPr sz="2200"/>
            </a:lvl3pPr>
            <a:lvl4pPr marL="0" indent="481790" algn="ctr">
              <a:spcBef>
                <a:spcPts val="0"/>
              </a:spcBef>
              <a:buSzTx/>
              <a:buNone/>
              <a:defRPr sz="2200"/>
            </a:lvl4pPr>
            <a:lvl5pPr marL="0" indent="642387"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85" y="2268141"/>
            <a:ext cx="7358063" cy="2321719"/>
          </a:xfrm>
          <a:prstGeom prst="rect">
            <a:avLst/>
          </a:prstGeom>
        </p:spPr>
        <p:txBody>
          <a:bodyPr/>
          <a:lstStyle/>
          <a:p>
            <a:pPr lvl="0">
              <a:defRPr sz="1800"/>
            </a:pPr>
            <a:r>
              <a:rPr sz="5600"/>
              <a:t>Title Text</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4"/>
            <a:ext cx="3750469" cy="2884289"/>
          </a:xfrm>
          <a:prstGeom prst="rect">
            <a:avLst/>
          </a:prstGeom>
        </p:spPr>
        <p:txBody>
          <a:bodyPr anchor="t"/>
          <a:lstStyle>
            <a:lvl1pPr marL="0" indent="0" algn="ctr">
              <a:spcBef>
                <a:spcPts val="0"/>
              </a:spcBef>
              <a:buSzTx/>
              <a:buNone/>
              <a:defRPr sz="2200"/>
            </a:lvl1pPr>
            <a:lvl2pPr marL="0" indent="160598" algn="ctr">
              <a:spcBef>
                <a:spcPts val="0"/>
              </a:spcBef>
              <a:buSzTx/>
              <a:buNone/>
              <a:defRPr sz="2200"/>
            </a:lvl2pPr>
            <a:lvl3pPr marL="0" indent="321192" algn="ctr">
              <a:spcBef>
                <a:spcPts val="0"/>
              </a:spcBef>
              <a:buSzTx/>
              <a:buNone/>
              <a:defRPr sz="2200"/>
            </a:lvl3pPr>
            <a:lvl4pPr marL="0" indent="481790" algn="ctr">
              <a:spcBef>
                <a:spcPts val="0"/>
              </a:spcBef>
              <a:buSzTx/>
              <a:buNone/>
              <a:defRPr sz="2200"/>
            </a:lvl4pPr>
            <a:lvl5pPr marL="0" indent="642387"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7000" y="121023"/>
            <a:ext cx="7059613" cy="1429871"/>
          </a:xfrm>
        </p:spPr>
        <p:txBody>
          <a:bodyPr/>
          <a:lstStyle>
            <a:lvl1pPr>
              <a:defRPr/>
            </a:lvl1pPr>
          </a:lstStyle>
          <a:p>
            <a:r>
              <a:rPr lang="en-CA" dirty="0" smtClean="0"/>
              <a:t>Section I –subtitle 2</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
        <p:nvSpPr>
          <p:cNvPr id="7" name="Content Placeholder 6"/>
          <p:cNvSpPr>
            <a:spLocks noGrp="1"/>
          </p:cNvSpPr>
          <p:nvPr>
            <p:ph sz="quarter" idx="13"/>
          </p:nvPr>
        </p:nvSpPr>
        <p:spPr>
          <a:xfrm>
            <a:off x="1397000" y="1862138"/>
            <a:ext cx="7059613" cy="42021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extBox 7"/>
          <p:cNvSpPr txBox="1"/>
          <p:nvPr userDrawn="1"/>
        </p:nvSpPr>
        <p:spPr>
          <a:xfrm>
            <a:off x="1" y="-228706"/>
            <a:ext cx="902811" cy="1959511"/>
          </a:xfrm>
          <a:prstGeom prst="rect">
            <a:avLst/>
          </a:prstGeom>
          <a:solidFill>
            <a:schemeClr val="bg1">
              <a:lumMod val="85000"/>
              <a:lumOff val="15000"/>
            </a:schemeClr>
          </a:solidFill>
        </p:spPr>
        <p:txBody>
          <a:bodyPr wrap="none" lIns="91364" tIns="45683" rIns="91364" bIns="45683" rtlCol="0">
            <a:spAutoFit/>
          </a:bodyPr>
          <a:lstStyle/>
          <a:p>
            <a:pPr marL="285518" indent="-285518">
              <a:lnSpc>
                <a:spcPct val="300000"/>
              </a:lnSpc>
              <a:buFont typeface="Arial"/>
              <a:buChar char="•"/>
            </a:pPr>
            <a:r>
              <a:rPr lang="en-US" sz="1400" dirty="0" smtClean="0">
                <a:latin typeface="Calibri"/>
                <a:cs typeface="Calibri"/>
              </a:rPr>
              <a:t>Basics</a:t>
            </a:r>
          </a:p>
          <a:p>
            <a:pPr marL="285518" indent="-285518">
              <a:lnSpc>
                <a:spcPct val="300000"/>
              </a:lnSpc>
              <a:buFont typeface="Arial"/>
              <a:buChar char="•"/>
            </a:pPr>
            <a:r>
              <a:rPr lang="en-US" sz="1400" dirty="0" smtClean="0">
                <a:solidFill>
                  <a:srgbClr val="FFFF00"/>
                </a:solidFill>
                <a:latin typeface="Calibri"/>
                <a:cs typeface="Calibri"/>
              </a:rPr>
              <a:t>PUPs</a:t>
            </a:r>
          </a:p>
          <a:p>
            <a:pPr marL="285518" indent="-285518">
              <a:lnSpc>
                <a:spcPct val="300000"/>
              </a:lnSpc>
              <a:buFont typeface="Arial"/>
              <a:buChar char="•"/>
            </a:pPr>
            <a:r>
              <a:rPr lang="en-US" sz="1400" dirty="0" smtClean="0">
                <a:solidFill>
                  <a:schemeClr val="tx1"/>
                </a:solidFill>
                <a:latin typeface="Calibri"/>
                <a:cs typeface="Calibri"/>
              </a:rPr>
              <a:t>PTPs</a:t>
            </a:r>
            <a:endParaRPr lang="en-US" sz="1400" dirty="0">
              <a:solidFill>
                <a:schemeClr val="tx1"/>
              </a:solidFill>
              <a:latin typeface="Calibri"/>
              <a:cs typeface="Calibri"/>
            </a:endParaRPr>
          </a:p>
        </p:txBody>
      </p:sp>
    </p:spTree>
    <p:extLst>
      <p:ext uri="{BB962C8B-B14F-4D97-AF65-F5344CB8AC3E}">
        <p14:creationId xmlns:p14="http://schemas.microsoft.com/office/powerpoint/2010/main" val="2827311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xfrm>
            <a:off x="669727" y="276820"/>
            <a:ext cx="7804547" cy="1518047"/>
          </a:xfrm>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8"/>
            <a:ext cx="3750469" cy="4420195"/>
          </a:xfrm>
          <a:prstGeom prst="rect">
            <a:avLst/>
          </a:prstGeom>
        </p:spPr>
        <p:txBody>
          <a:bodyPr/>
          <a:lstStyle>
            <a:lvl1pPr marL="240899" indent="-240899">
              <a:spcBef>
                <a:spcPts val="2250"/>
              </a:spcBef>
              <a:defRPr sz="2000"/>
            </a:lvl1pPr>
            <a:lvl2pPr marL="481790" indent="-240899">
              <a:spcBef>
                <a:spcPts val="2250"/>
              </a:spcBef>
              <a:defRPr sz="2000"/>
            </a:lvl2pPr>
            <a:lvl3pPr marL="722687" indent="-240899">
              <a:spcBef>
                <a:spcPts val="2250"/>
              </a:spcBef>
              <a:defRPr sz="2000"/>
            </a:lvl3pPr>
            <a:lvl4pPr marL="963580" indent="-240899">
              <a:spcBef>
                <a:spcPts val="2250"/>
              </a:spcBef>
              <a:defRPr sz="2000"/>
            </a:lvl4pPr>
            <a:lvl5pPr marL="1204479" indent="-240899">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85"/>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84"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84" y="3536156"/>
            <a:ext cx="7358063" cy="794742"/>
          </a:xfrm>
          <a:prstGeom prst="rect">
            <a:avLst/>
          </a:prstGeom>
        </p:spPr>
        <p:txBody>
          <a:bodyPr anchor="t"/>
          <a:lstStyle>
            <a:lvl1pPr marL="0" indent="0" algn="ctr">
              <a:spcBef>
                <a:spcPts val="0"/>
              </a:spcBef>
              <a:buSzTx/>
              <a:buNone/>
              <a:defRPr sz="2200"/>
            </a:lvl1pPr>
            <a:lvl2pPr marL="0" indent="160606" algn="ctr">
              <a:spcBef>
                <a:spcPts val="0"/>
              </a:spcBef>
              <a:buSzTx/>
              <a:buNone/>
              <a:defRPr sz="2200"/>
            </a:lvl2pPr>
            <a:lvl3pPr marL="0" indent="321208" algn="ctr">
              <a:spcBef>
                <a:spcPts val="0"/>
              </a:spcBef>
              <a:buSzTx/>
              <a:buNone/>
              <a:defRPr sz="2200"/>
            </a:lvl3pPr>
            <a:lvl4pPr marL="0" indent="481815" algn="ctr">
              <a:spcBef>
                <a:spcPts val="0"/>
              </a:spcBef>
              <a:buSzTx/>
              <a:buNone/>
              <a:defRPr sz="2200"/>
            </a:lvl4pPr>
            <a:lvl5pPr marL="0" indent="64242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84"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84" y="5759649"/>
            <a:ext cx="7358063" cy="794742"/>
          </a:xfrm>
          <a:prstGeom prst="rect">
            <a:avLst/>
          </a:prstGeom>
        </p:spPr>
        <p:txBody>
          <a:bodyPr anchor="t"/>
          <a:lstStyle>
            <a:lvl1pPr marL="0" indent="0" algn="ctr">
              <a:spcBef>
                <a:spcPts val="0"/>
              </a:spcBef>
              <a:buSzTx/>
              <a:buNone/>
              <a:defRPr sz="2200"/>
            </a:lvl1pPr>
            <a:lvl2pPr marL="0" indent="160606" algn="ctr">
              <a:spcBef>
                <a:spcPts val="0"/>
              </a:spcBef>
              <a:buSzTx/>
              <a:buNone/>
              <a:defRPr sz="2200"/>
            </a:lvl2pPr>
            <a:lvl3pPr marL="0" indent="321208" algn="ctr">
              <a:spcBef>
                <a:spcPts val="0"/>
              </a:spcBef>
              <a:buSzTx/>
              <a:buNone/>
              <a:defRPr sz="2200"/>
            </a:lvl3pPr>
            <a:lvl4pPr marL="0" indent="481815" algn="ctr">
              <a:spcBef>
                <a:spcPts val="0"/>
              </a:spcBef>
              <a:buSzTx/>
              <a:buNone/>
              <a:defRPr sz="2200"/>
            </a:lvl4pPr>
            <a:lvl5pPr marL="0" indent="64242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84" y="2268141"/>
            <a:ext cx="7358063" cy="2321719"/>
          </a:xfrm>
          <a:prstGeom prst="rect">
            <a:avLst/>
          </a:prstGeom>
        </p:spPr>
        <p:txBody>
          <a:bodyPr/>
          <a:lstStyle/>
          <a:p>
            <a:pPr lvl="0">
              <a:defRPr sz="1800"/>
            </a:pPr>
            <a:r>
              <a:rPr sz="560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8154" y="121023"/>
            <a:ext cx="6848475" cy="1429871"/>
          </a:xfrm>
        </p:spPr>
        <p:txBody>
          <a:bodyPr/>
          <a:lstStyle>
            <a:lvl1pPr>
              <a:defRPr/>
            </a:lvl1pPr>
          </a:lstStyle>
          <a:p>
            <a:r>
              <a:rPr lang="en-CA" dirty="0" smtClean="0"/>
              <a:t>Section I –subtitle 3</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
        <p:nvSpPr>
          <p:cNvPr id="7" name="Content Placeholder 6"/>
          <p:cNvSpPr>
            <a:spLocks noGrp="1"/>
          </p:cNvSpPr>
          <p:nvPr>
            <p:ph sz="quarter" idx="13"/>
          </p:nvPr>
        </p:nvSpPr>
        <p:spPr>
          <a:xfrm>
            <a:off x="1608154" y="1809750"/>
            <a:ext cx="6848475" cy="41798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TextBox 7"/>
          <p:cNvSpPr txBox="1"/>
          <p:nvPr userDrawn="1"/>
        </p:nvSpPr>
        <p:spPr>
          <a:xfrm>
            <a:off x="1" y="-228706"/>
            <a:ext cx="902811" cy="1959511"/>
          </a:xfrm>
          <a:prstGeom prst="rect">
            <a:avLst/>
          </a:prstGeom>
          <a:solidFill>
            <a:schemeClr val="bg1">
              <a:lumMod val="85000"/>
              <a:lumOff val="15000"/>
            </a:schemeClr>
          </a:solidFill>
        </p:spPr>
        <p:txBody>
          <a:bodyPr wrap="none" lIns="91364" tIns="45683" rIns="91364" bIns="45683" rtlCol="0">
            <a:spAutoFit/>
          </a:bodyPr>
          <a:lstStyle/>
          <a:p>
            <a:pPr marL="285518" indent="-285518">
              <a:lnSpc>
                <a:spcPct val="300000"/>
              </a:lnSpc>
              <a:buFont typeface="Arial"/>
              <a:buChar char="•"/>
            </a:pPr>
            <a:r>
              <a:rPr lang="en-US" sz="1400" dirty="0" smtClean="0">
                <a:latin typeface="Calibri"/>
                <a:cs typeface="Calibri"/>
              </a:rPr>
              <a:t>Basics</a:t>
            </a:r>
          </a:p>
          <a:p>
            <a:pPr marL="285518" indent="-285518">
              <a:lnSpc>
                <a:spcPct val="300000"/>
              </a:lnSpc>
              <a:buFont typeface="Arial"/>
              <a:buChar char="•"/>
            </a:pPr>
            <a:r>
              <a:rPr lang="en-US" sz="1400" dirty="0" smtClean="0">
                <a:latin typeface="Calibri"/>
                <a:cs typeface="Calibri"/>
              </a:rPr>
              <a:t>PUPs</a:t>
            </a:r>
          </a:p>
          <a:p>
            <a:pPr marL="285518" indent="-285518">
              <a:lnSpc>
                <a:spcPct val="300000"/>
              </a:lnSpc>
              <a:buFont typeface="Arial"/>
              <a:buChar char="•"/>
            </a:pPr>
            <a:r>
              <a:rPr lang="en-US" sz="1400" dirty="0" smtClean="0">
                <a:solidFill>
                  <a:srgbClr val="FFFF00"/>
                </a:solidFill>
                <a:latin typeface="Calibri"/>
                <a:cs typeface="Calibri"/>
              </a:rPr>
              <a:t>PTPs</a:t>
            </a:r>
            <a:endParaRPr lang="en-US" sz="1400" dirty="0">
              <a:solidFill>
                <a:srgbClr val="FFFF00"/>
              </a:solidFill>
              <a:latin typeface="Calibri"/>
              <a:cs typeface="Calibri"/>
            </a:endParaRPr>
          </a:p>
        </p:txBody>
      </p:sp>
    </p:spTree>
    <p:extLst>
      <p:ext uri="{BB962C8B-B14F-4D97-AF65-F5344CB8AC3E}">
        <p14:creationId xmlns:p14="http://schemas.microsoft.com/office/powerpoint/2010/main" val="337226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4"/>
            <a:ext cx="3750469" cy="2884289"/>
          </a:xfrm>
          <a:prstGeom prst="rect">
            <a:avLst/>
          </a:prstGeom>
        </p:spPr>
        <p:txBody>
          <a:bodyPr anchor="t"/>
          <a:lstStyle>
            <a:lvl1pPr marL="0" indent="0" algn="ctr">
              <a:spcBef>
                <a:spcPts val="0"/>
              </a:spcBef>
              <a:buSzTx/>
              <a:buNone/>
              <a:defRPr sz="2200"/>
            </a:lvl1pPr>
            <a:lvl2pPr marL="0" indent="160606" algn="ctr">
              <a:spcBef>
                <a:spcPts val="0"/>
              </a:spcBef>
              <a:buSzTx/>
              <a:buNone/>
              <a:defRPr sz="2200"/>
            </a:lvl2pPr>
            <a:lvl3pPr marL="0" indent="321208" algn="ctr">
              <a:spcBef>
                <a:spcPts val="0"/>
              </a:spcBef>
              <a:buSzTx/>
              <a:buNone/>
              <a:defRPr sz="2200"/>
            </a:lvl3pPr>
            <a:lvl4pPr marL="0" indent="481815" algn="ctr">
              <a:spcBef>
                <a:spcPts val="0"/>
              </a:spcBef>
              <a:buSzTx/>
              <a:buNone/>
              <a:defRPr sz="2200"/>
            </a:lvl4pPr>
            <a:lvl5pPr marL="0" indent="64242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xfrm>
            <a:off x="669727" y="276820"/>
            <a:ext cx="7804547" cy="1518047"/>
          </a:xfrm>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8"/>
            <a:ext cx="3750469" cy="4420195"/>
          </a:xfrm>
          <a:prstGeom prst="rect">
            <a:avLst/>
          </a:prstGeom>
        </p:spPr>
        <p:txBody>
          <a:bodyPr/>
          <a:lstStyle>
            <a:lvl1pPr marL="240911" indent="-240911">
              <a:spcBef>
                <a:spcPts val="2250"/>
              </a:spcBef>
              <a:defRPr sz="2000"/>
            </a:lvl1pPr>
            <a:lvl2pPr marL="481815" indent="-240911">
              <a:spcBef>
                <a:spcPts val="2250"/>
              </a:spcBef>
              <a:defRPr sz="2000"/>
            </a:lvl2pPr>
            <a:lvl3pPr marL="722724" indent="-240911">
              <a:spcBef>
                <a:spcPts val="2250"/>
              </a:spcBef>
              <a:defRPr sz="2000"/>
            </a:lvl3pPr>
            <a:lvl4pPr marL="963629" indent="-240911">
              <a:spcBef>
                <a:spcPts val="2250"/>
              </a:spcBef>
              <a:defRPr sz="2000"/>
            </a:lvl4pPr>
            <a:lvl5pPr marL="1204540" indent="-240911">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84"/>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83"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83" y="3536156"/>
            <a:ext cx="7358063" cy="794742"/>
          </a:xfrm>
          <a:prstGeom prst="rect">
            <a:avLst/>
          </a:prstGeom>
        </p:spPr>
        <p:txBody>
          <a:bodyPr anchor="t"/>
          <a:lstStyle>
            <a:lvl1pPr marL="0" indent="0" algn="ctr">
              <a:spcBef>
                <a:spcPts val="0"/>
              </a:spcBef>
              <a:buSzTx/>
              <a:buNone/>
              <a:defRPr sz="2200"/>
            </a:lvl1pPr>
            <a:lvl2pPr marL="0" indent="160614" algn="ctr">
              <a:spcBef>
                <a:spcPts val="0"/>
              </a:spcBef>
              <a:buSzTx/>
              <a:buNone/>
              <a:defRPr sz="2200"/>
            </a:lvl2pPr>
            <a:lvl3pPr marL="0" indent="321225" algn="ctr">
              <a:spcBef>
                <a:spcPts val="0"/>
              </a:spcBef>
              <a:buSzTx/>
              <a:buNone/>
              <a:defRPr sz="2200"/>
            </a:lvl3pPr>
            <a:lvl4pPr marL="0" indent="481840" algn="ctr">
              <a:spcBef>
                <a:spcPts val="0"/>
              </a:spcBef>
              <a:buSzTx/>
              <a:buNone/>
              <a:defRPr sz="2200"/>
            </a:lvl4pPr>
            <a:lvl5pPr marL="0" indent="642453"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16" y="121023"/>
            <a:ext cx="6860117" cy="1429871"/>
          </a:xfrm>
        </p:spPr>
        <p:txBody>
          <a:bodyPr/>
          <a:lstStyle>
            <a:lvl1pPr>
              <a:defRPr baseline="0"/>
            </a:lvl1pPr>
          </a:lstStyle>
          <a:p>
            <a:r>
              <a:rPr lang="en-CA" dirty="0" smtClean="0"/>
              <a:t>Section II – subsection 1</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
        <p:nvSpPr>
          <p:cNvPr id="6" name="TextBox 5"/>
          <p:cNvSpPr txBox="1"/>
          <p:nvPr userDrawn="1"/>
        </p:nvSpPr>
        <p:spPr>
          <a:xfrm>
            <a:off x="7628252" y="-320193"/>
            <a:ext cx="1515749" cy="2249172"/>
          </a:xfrm>
          <a:prstGeom prst="rect">
            <a:avLst/>
          </a:prstGeom>
          <a:solidFill>
            <a:schemeClr val="accent3">
              <a:lumMod val="50000"/>
            </a:schemeClr>
          </a:solidFill>
        </p:spPr>
        <p:txBody>
          <a:bodyPr wrap="square" lIns="91364" tIns="45683" rIns="91364" bIns="45683" rtlCol="0">
            <a:spAutoFit/>
          </a:bodyPr>
          <a:lstStyle/>
          <a:p>
            <a:pPr marL="285518" indent="-285518">
              <a:lnSpc>
                <a:spcPct val="300000"/>
              </a:lnSpc>
              <a:buFont typeface="Arial"/>
              <a:buChar char="•"/>
            </a:pPr>
            <a:r>
              <a:rPr lang="en-US" sz="1600" dirty="0" smtClean="0">
                <a:solidFill>
                  <a:srgbClr val="FFFF00"/>
                </a:solidFill>
                <a:latin typeface="Calibri"/>
                <a:cs typeface="Calibri"/>
              </a:rPr>
              <a:t>Choosing</a:t>
            </a:r>
          </a:p>
          <a:p>
            <a:pPr marL="285518" indent="-285518">
              <a:lnSpc>
                <a:spcPct val="300000"/>
              </a:lnSpc>
              <a:buFont typeface="Arial"/>
              <a:buChar char="•"/>
            </a:pPr>
            <a:r>
              <a:rPr lang="en-US" sz="1600" dirty="0" smtClean="0">
                <a:solidFill>
                  <a:schemeClr val="accent2">
                    <a:lumMod val="40000"/>
                    <a:lumOff val="60000"/>
                  </a:schemeClr>
                </a:solidFill>
                <a:latin typeface="Calibri"/>
                <a:cs typeface="Calibri"/>
              </a:rPr>
              <a:t>Switching</a:t>
            </a:r>
          </a:p>
          <a:p>
            <a:pPr marL="285518" indent="-285518">
              <a:lnSpc>
                <a:spcPct val="300000"/>
              </a:lnSpc>
              <a:buFont typeface="Arial"/>
              <a:buChar char="•"/>
            </a:pPr>
            <a:r>
              <a:rPr lang="en-US" sz="1600" dirty="0" smtClean="0">
                <a:solidFill>
                  <a:schemeClr val="accent2">
                    <a:lumMod val="40000"/>
                    <a:lumOff val="60000"/>
                  </a:schemeClr>
                </a:solidFill>
                <a:latin typeface="Calibri"/>
                <a:cs typeface="Calibri"/>
              </a:rPr>
              <a:t>Studying</a:t>
            </a:r>
            <a:endParaRPr lang="en-US" sz="1600" dirty="0">
              <a:solidFill>
                <a:schemeClr val="accent2">
                  <a:lumMod val="40000"/>
                  <a:lumOff val="60000"/>
                </a:schemeClr>
              </a:solidFill>
              <a:latin typeface="Calibri"/>
              <a:cs typeface="Calibri"/>
            </a:endParaRPr>
          </a:p>
        </p:txBody>
      </p:sp>
      <p:sp>
        <p:nvSpPr>
          <p:cNvPr id="8" name="Content Placeholder 7"/>
          <p:cNvSpPr>
            <a:spLocks noGrp="1"/>
          </p:cNvSpPr>
          <p:nvPr>
            <p:ph sz="quarter" idx="13"/>
          </p:nvPr>
        </p:nvSpPr>
        <p:spPr>
          <a:xfrm>
            <a:off x="685800" y="1906588"/>
            <a:ext cx="6859588" cy="42529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18715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83"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83" y="5759649"/>
            <a:ext cx="7358063" cy="794742"/>
          </a:xfrm>
          <a:prstGeom prst="rect">
            <a:avLst/>
          </a:prstGeom>
        </p:spPr>
        <p:txBody>
          <a:bodyPr anchor="t"/>
          <a:lstStyle>
            <a:lvl1pPr marL="0" indent="0" algn="ctr">
              <a:spcBef>
                <a:spcPts val="0"/>
              </a:spcBef>
              <a:buSzTx/>
              <a:buNone/>
              <a:defRPr sz="2200"/>
            </a:lvl1pPr>
            <a:lvl2pPr marL="0" indent="160614" algn="ctr">
              <a:spcBef>
                <a:spcPts val="0"/>
              </a:spcBef>
              <a:buSzTx/>
              <a:buNone/>
              <a:defRPr sz="2200"/>
            </a:lvl2pPr>
            <a:lvl3pPr marL="0" indent="321225" algn="ctr">
              <a:spcBef>
                <a:spcPts val="0"/>
              </a:spcBef>
              <a:buSzTx/>
              <a:buNone/>
              <a:defRPr sz="2200"/>
            </a:lvl3pPr>
            <a:lvl4pPr marL="0" indent="481840" algn="ctr">
              <a:spcBef>
                <a:spcPts val="0"/>
              </a:spcBef>
              <a:buSzTx/>
              <a:buNone/>
              <a:defRPr sz="2200"/>
            </a:lvl4pPr>
            <a:lvl5pPr marL="0" indent="642453"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83" y="2268141"/>
            <a:ext cx="7358063" cy="2321719"/>
          </a:xfrm>
          <a:prstGeom prst="rect">
            <a:avLst/>
          </a:prstGeom>
        </p:spPr>
        <p:txBody>
          <a:bodyPr/>
          <a:lstStyle/>
          <a:p>
            <a:pPr lvl="0">
              <a:defRPr sz="1800"/>
            </a:pPr>
            <a:r>
              <a:rPr sz="5600"/>
              <a:t>Title Text</a:t>
            </a: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4"/>
            <a:ext cx="3750469" cy="2884289"/>
          </a:xfrm>
          <a:prstGeom prst="rect">
            <a:avLst/>
          </a:prstGeom>
        </p:spPr>
        <p:txBody>
          <a:bodyPr anchor="t"/>
          <a:lstStyle>
            <a:lvl1pPr marL="0" indent="0" algn="ctr">
              <a:spcBef>
                <a:spcPts val="0"/>
              </a:spcBef>
              <a:buSzTx/>
              <a:buNone/>
              <a:defRPr sz="2200"/>
            </a:lvl1pPr>
            <a:lvl2pPr marL="0" indent="160614" algn="ctr">
              <a:spcBef>
                <a:spcPts val="0"/>
              </a:spcBef>
              <a:buSzTx/>
              <a:buNone/>
              <a:defRPr sz="2200"/>
            </a:lvl2pPr>
            <a:lvl3pPr marL="0" indent="321225" algn="ctr">
              <a:spcBef>
                <a:spcPts val="0"/>
              </a:spcBef>
              <a:buSzTx/>
              <a:buNone/>
              <a:defRPr sz="2200"/>
            </a:lvl3pPr>
            <a:lvl4pPr marL="0" indent="481840" algn="ctr">
              <a:spcBef>
                <a:spcPts val="0"/>
              </a:spcBef>
              <a:buSzTx/>
              <a:buNone/>
              <a:defRPr sz="2200"/>
            </a:lvl4pPr>
            <a:lvl5pPr marL="0" indent="642453"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xfrm>
            <a:off x="669727" y="276820"/>
            <a:ext cx="7804547" cy="1518047"/>
          </a:xfrm>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8"/>
            <a:ext cx="3750469" cy="4420195"/>
          </a:xfrm>
          <a:prstGeom prst="rect">
            <a:avLst/>
          </a:prstGeom>
        </p:spPr>
        <p:txBody>
          <a:bodyPr/>
          <a:lstStyle>
            <a:lvl1pPr marL="240923" indent="-240923">
              <a:spcBef>
                <a:spcPts val="2250"/>
              </a:spcBef>
              <a:defRPr sz="2000"/>
            </a:lvl1pPr>
            <a:lvl2pPr marL="481840" indent="-240923">
              <a:spcBef>
                <a:spcPts val="2250"/>
              </a:spcBef>
              <a:defRPr sz="2000"/>
            </a:lvl2pPr>
            <a:lvl3pPr marL="722761" indent="-240923">
              <a:spcBef>
                <a:spcPts val="2250"/>
              </a:spcBef>
              <a:defRPr sz="2000"/>
            </a:lvl3pPr>
            <a:lvl4pPr marL="963678" indent="-240923">
              <a:spcBef>
                <a:spcPts val="2250"/>
              </a:spcBef>
              <a:defRPr sz="2000"/>
            </a:lvl4pPr>
            <a:lvl5pPr marL="1204602" indent="-24092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83"/>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121023"/>
            <a:ext cx="6849533" cy="1429871"/>
          </a:xfrm>
        </p:spPr>
        <p:txBody>
          <a:bodyPr/>
          <a:lstStyle>
            <a:lvl1pPr>
              <a:defRPr baseline="0"/>
            </a:lvl1pPr>
          </a:lstStyle>
          <a:p>
            <a:r>
              <a:rPr lang="en-CA" dirty="0" smtClean="0"/>
              <a:t>Section II – subsection 2</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
        <p:nvSpPr>
          <p:cNvPr id="6" name="TextBox 5"/>
          <p:cNvSpPr txBox="1"/>
          <p:nvPr userDrawn="1"/>
        </p:nvSpPr>
        <p:spPr>
          <a:xfrm>
            <a:off x="7628252" y="-320193"/>
            <a:ext cx="1515749" cy="2249172"/>
          </a:xfrm>
          <a:prstGeom prst="rect">
            <a:avLst/>
          </a:prstGeom>
          <a:solidFill>
            <a:schemeClr val="accent3">
              <a:lumMod val="50000"/>
            </a:schemeClr>
          </a:solidFill>
        </p:spPr>
        <p:txBody>
          <a:bodyPr wrap="square" lIns="91364" tIns="45683" rIns="91364" bIns="45683" rtlCol="0">
            <a:spAutoFit/>
          </a:bodyPr>
          <a:lstStyle/>
          <a:p>
            <a:pPr marL="285518" indent="-285518">
              <a:lnSpc>
                <a:spcPct val="300000"/>
              </a:lnSpc>
              <a:buFont typeface="Arial"/>
              <a:buChar char="•"/>
            </a:pPr>
            <a:r>
              <a:rPr lang="en-US" sz="1600" dirty="0" smtClean="0">
                <a:solidFill>
                  <a:schemeClr val="accent2">
                    <a:lumMod val="40000"/>
                    <a:lumOff val="60000"/>
                  </a:schemeClr>
                </a:solidFill>
                <a:latin typeface="Calibri"/>
                <a:cs typeface="Calibri"/>
              </a:rPr>
              <a:t>Choosing</a:t>
            </a:r>
          </a:p>
          <a:p>
            <a:pPr marL="285518" indent="-285518">
              <a:lnSpc>
                <a:spcPct val="300000"/>
              </a:lnSpc>
              <a:buFont typeface="Arial"/>
              <a:buChar char="•"/>
            </a:pPr>
            <a:r>
              <a:rPr lang="en-US" sz="1600" dirty="0" smtClean="0">
                <a:solidFill>
                  <a:srgbClr val="FFFF00"/>
                </a:solidFill>
                <a:latin typeface="Calibri"/>
                <a:cs typeface="Calibri"/>
              </a:rPr>
              <a:t>Switching</a:t>
            </a:r>
          </a:p>
          <a:p>
            <a:pPr marL="285518" indent="-285518">
              <a:lnSpc>
                <a:spcPct val="300000"/>
              </a:lnSpc>
              <a:buFont typeface="Arial"/>
              <a:buChar char="•"/>
            </a:pPr>
            <a:r>
              <a:rPr lang="en-US" sz="1600" dirty="0" smtClean="0">
                <a:solidFill>
                  <a:schemeClr val="accent2">
                    <a:lumMod val="40000"/>
                    <a:lumOff val="60000"/>
                  </a:schemeClr>
                </a:solidFill>
                <a:latin typeface="Calibri"/>
                <a:cs typeface="Calibri"/>
              </a:rPr>
              <a:t>Studying</a:t>
            </a:r>
            <a:endParaRPr lang="en-US" sz="1600" dirty="0">
              <a:solidFill>
                <a:schemeClr val="accent2">
                  <a:lumMod val="40000"/>
                  <a:lumOff val="60000"/>
                </a:schemeClr>
              </a:solidFill>
              <a:latin typeface="Calibri"/>
              <a:cs typeface="Calibri"/>
            </a:endParaRPr>
          </a:p>
        </p:txBody>
      </p:sp>
      <p:sp>
        <p:nvSpPr>
          <p:cNvPr id="8" name="Content Placeholder 7"/>
          <p:cNvSpPr>
            <a:spLocks noGrp="1"/>
          </p:cNvSpPr>
          <p:nvPr>
            <p:ph sz="quarter" idx="13"/>
          </p:nvPr>
        </p:nvSpPr>
        <p:spPr>
          <a:xfrm>
            <a:off x="685801" y="1906589"/>
            <a:ext cx="6850063" cy="41894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453221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81"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81" y="3536156"/>
            <a:ext cx="7358063" cy="794742"/>
          </a:xfrm>
          <a:prstGeom prst="rect">
            <a:avLst/>
          </a:prstGeom>
        </p:spPr>
        <p:txBody>
          <a:bodyPr anchor="t"/>
          <a:lstStyle>
            <a:lvl1pPr marL="0" indent="0" algn="ctr">
              <a:spcBef>
                <a:spcPts val="0"/>
              </a:spcBef>
              <a:buSzTx/>
              <a:buNone/>
              <a:defRPr sz="2200"/>
            </a:lvl1pPr>
            <a:lvl2pPr marL="0" indent="160631" algn="ctr">
              <a:spcBef>
                <a:spcPts val="0"/>
              </a:spcBef>
              <a:buSzTx/>
              <a:buNone/>
              <a:defRPr sz="2200"/>
            </a:lvl2pPr>
            <a:lvl3pPr marL="0" indent="321258" algn="ctr">
              <a:spcBef>
                <a:spcPts val="0"/>
              </a:spcBef>
              <a:buSzTx/>
              <a:buNone/>
              <a:defRPr sz="2200"/>
            </a:lvl3pPr>
            <a:lvl4pPr marL="0" indent="481889" algn="ctr">
              <a:spcBef>
                <a:spcPts val="0"/>
              </a:spcBef>
              <a:buSzTx/>
              <a:buNone/>
              <a:defRPr sz="2200"/>
            </a:lvl4pPr>
            <a:lvl5pPr marL="0" indent="642519"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81"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81" y="5759649"/>
            <a:ext cx="7358063" cy="794742"/>
          </a:xfrm>
          <a:prstGeom prst="rect">
            <a:avLst/>
          </a:prstGeom>
        </p:spPr>
        <p:txBody>
          <a:bodyPr anchor="t"/>
          <a:lstStyle>
            <a:lvl1pPr marL="0" indent="0" algn="ctr">
              <a:spcBef>
                <a:spcPts val="0"/>
              </a:spcBef>
              <a:buSzTx/>
              <a:buNone/>
              <a:defRPr sz="2200"/>
            </a:lvl1pPr>
            <a:lvl2pPr marL="0" indent="160631" algn="ctr">
              <a:spcBef>
                <a:spcPts val="0"/>
              </a:spcBef>
              <a:buSzTx/>
              <a:buNone/>
              <a:defRPr sz="2200"/>
            </a:lvl2pPr>
            <a:lvl3pPr marL="0" indent="321258" algn="ctr">
              <a:spcBef>
                <a:spcPts val="0"/>
              </a:spcBef>
              <a:buSzTx/>
              <a:buNone/>
              <a:defRPr sz="2200"/>
            </a:lvl3pPr>
            <a:lvl4pPr marL="0" indent="481889" algn="ctr">
              <a:spcBef>
                <a:spcPts val="0"/>
              </a:spcBef>
              <a:buSzTx/>
              <a:buNone/>
              <a:defRPr sz="2200"/>
            </a:lvl4pPr>
            <a:lvl5pPr marL="0" indent="642519"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81" y="2268141"/>
            <a:ext cx="7358063" cy="2321719"/>
          </a:xfrm>
          <a:prstGeom prst="rect">
            <a:avLst/>
          </a:prstGeom>
        </p:spPr>
        <p:txBody>
          <a:bodyPr/>
          <a:lstStyle/>
          <a:p>
            <a:pPr lvl="0">
              <a:defRPr sz="1800"/>
            </a:pPr>
            <a:r>
              <a:rPr sz="5600"/>
              <a:t>Title Text</a:t>
            </a: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4"/>
            <a:ext cx="3750469" cy="2884289"/>
          </a:xfrm>
          <a:prstGeom prst="rect">
            <a:avLst/>
          </a:prstGeom>
        </p:spPr>
        <p:txBody>
          <a:bodyPr anchor="t"/>
          <a:lstStyle>
            <a:lvl1pPr marL="0" indent="0" algn="ctr">
              <a:spcBef>
                <a:spcPts val="0"/>
              </a:spcBef>
              <a:buSzTx/>
              <a:buNone/>
              <a:defRPr sz="2200"/>
            </a:lvl1pPr>
            <a:lvl2pPr marL="0" indent="160631" algn="ctr">
              <a:spcBef>
                <a:spcPts val="0"/>
              </a:spcBef>
              <a:buSzTx/>
              <a:buNone/>
              <a:defRPr sz="2200"/>
            </a:lvl2pPr>
            <a:lvl3pPr marL="0" indent="321258" algn="ctr">
              <a:spcBef>
                <a:spcPts val="0"/>
              </a:spcBef>
              <a:buSzTx/>
              <a:buNone/>
              <a:defRPr sz="2200"/>
            </a:lvl3pPr>
            <a:lvl4pPr marL="0" indent="481889" algn="ctr">
              <a:spcBef>
                <a:spcPts val="0"/>
              </a:spcBef>
              <a:buSzTx/>
              <a:buNone/>
              <a:defRPr sz="2200"/>
            </a:lvl4pPr>
            <a:lvl5pPr marL="0" indent="642519"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xfrm>
            <a:off x="669727" y="276820"/>
            <a:ext cx="7804547" cy="1518047"/>
          </a:xfrm>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8"/>
            <a:ext cx="3750469" cy="4420195"/>
          </a:xfrm>
          <a:prstGeom prst="rect">
            <a:avLst/>
          </a:prstGeom>
        </p:spPr>
        <p:txBody>
          <a:bodyPr/>
          <a:lstStyle>
            <a:lvl1pPr marL="240947" indent="-240947">
              <a:spcBef>
                <a:spcPts val="2250"/>
              </a:spcBef>
              <a:defRPr sz="2000"/>
            </a:lvl1pPr>
            <a:lvl2pPr marL="481889" indent="-240947">
              <a:spcBef>
                <a:spcPts val="2250"/>
              </a:spcBef>
              <a:defRPr sz="2000"/>
            </a:lvl2pPr>
            <a:lvl3pPr marL="722835" indent="-240947">
              <a:spcBef>
                <a:spcPts val="2250"/>
              </a:spcBef>
              <a:defRPr sz="2000"/>
            </a:lvl3pPr>
            <a:lvl4pPr marL="963776" indent="-240947">
              <a:spcBef>
                <a:spcPts val="2250"/>
              </a:spcBef>
              <a:defRPr sz="2000"/>
            </a:lvl4pPr>
            <a:lvl5pPr marL="1204725" indent="-240947">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81"/>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121023"/>
            <a:ext cx="6743700" cy="1429871"/>
          </a:xfrm>
        </p:spPr>
        <p:txBody>
          <a:bodyPr/>
          <a:lstStyle>
            <a:lvl1pPr>
              <a:defRPr/>
            </a:lvl1pPr>
          </a:lstStyle>
          <a:p>
            <a:r>
              <a:rPr lang="en-CA" dirty="0" smtClean="0"/>
              <a:t>Section II – subsection 3</a:t>
            </a:r>
            <a:endParaRPr lang="en-US" dirty="0"/>
          </a:p>
        </p:txBody>
      </p:sp>
      <p:sp>
        <p:nvSpPr>
          <p:cNvPr id="3" name="Date Placeholder 2"/>
          <p:cNvSpPr>
            <a:spLocks noGrp="1"/>
          </p:cNvSpPr>
          <p:nvPr>
            <p:ph type="dt" sz="half" idx="10"/>
          </p:nvPr>
        </p:nvSpPr>
        <p:spPr/>
        <p:txBody>
          <a:bodyPr/>
          <a:lstStyle/>
          <a:p>
            <a:fld id="{651A0C47-018D-4460-B945-BFF7981B6CA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
        <p:nvSpPr>
          <p:cNvPr id="6" name="TextBox 5"/>
          <p:cNvSpPr txBox="1"/>
          <p:nvPr userDrawn="1"/>
        </p:nvSpPr>
        <p:spPr>
          <a:xfrm>
            <a:off x="7628252" y="-320193"/>
            <a:ext cx="1515749" cy="2249172"/>
          </a:xfrm>
          <a:prstGeom prst="rect">
            <a:avLst/>
          </a:prstGeom>
          <a:solidFill>
            <a:schemeClr val="accent3">
              <a:lumMod val="50000"/>
            </a:schemeClr>
          </a:solidFill>
        </p:spPr>
        <p:txBody>
          <a:bodyPr wrap="square" lIns="91364" tIns="45683" rIns="91364" bIns="45683" rtlCol="0">
            <a:spAutoFit/>
          </a:bodyPr>
          <a:lstStyle/>
          <a:p>
            <a:pPr marL="285518" indent="-285518">
              <a:lnSpc>
                <a:spcPct val="300000"/>
              </a:lnSpc>
              <a:buFont typeface="Arial"/>
              <a:buChar char="•"/>
            </a:pPr>
            <a:r>
              <a:rPr lang="en-US" sz="1600" dirty="0" smtClean="0">
                <a:solidFill>
                  <a:srgbClr val="CAA0E2"/>
                </a:solidFill>
                <a:latin typeface="Calibri"/>
                <a:cs typeface="Calibri"/>
              </a:rPr>
              <a:t>Choosing</a:t>
            </a:r>
          </a:p>
          <a:p>
            <a:pPr marL="285518" indent="-285518">
              <a:lnSpc>
                <a:spcPct val="300000"/>
              </a:lnSpc>
              <a:buFont typeface="Arial"/>
              <a:buChar char="•"/>
            </a:pPr>
            <a:r>
              <a:rPr lang="en-US" sz="1600" dirty="0" smtClean="0">
                <a:solidFill>
                  <a:schemeClr val="accent2">
                    <a:lumMod val="40000"/>
                    <a:lumOff val="60000"/>
                  </a:schemeClr>
                </a:solidFill>
                <a:latin typeface="Calibri"/>
                <a:cs typeface="Calibri"/>
              </a:rPr>
              <a:t>Switching</a:t>
            </a:r>
          </a:p>
          <a:p>
            <a:pPr marL="285518" indent="-285518">
              <a:lnSpc>
                <a:spcPct val="300000"/>
              </a:lnSpc>
              <a:buFont typeface="Arial"/>
              <a:buChar char="•"/>
            </a:pPr>
            <a:r>
              <a:rPr lang="en-US" sz="1600" dirty="0" smtClean="0">
                <a:solidFill>
                  <a:srgbClr val="FFFF00"/>
                </a:solidFill>
                <a:latin typeface="Calibri"/>
                <a:cs typeface="Calibri"/>
              </a:rPr>
              <a:t>Studying</a:t>
            </a:r>
            <a:endParaRPr lang="en-US" sz="1600" dirty="0">
              <a:solidFill>
                <a:srgbClr val="FFFF00"/>
              </a:solidFill>
              <a:latin typeface="Calibri"/>
              <a:cs typeface="Calibri"/>
            </a:endParaRPr>
          </a:p>
        </p:txBody>
      </p:sp>
      <p:sp>
        <p:nvSpPr>
          <p:cNvPr id="8" name="Content Placeholder 7"/>
          <p:cNvSpPr>
            <a:spLocks noGrp="1"/>
          </p:cNvSpPr>
          <p:nvPr>
            <p:ph sz="quarter" idx="13"/>
          </p:nvPr>
        </p:nvSpPr>
        <p:spPr>
          <a:xfrm>
            <a:off x="685800" y="1766889"/>
            <a:ext cx="6743700" cy="43291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092380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4"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4" y="3536156"/>
            <a:ext cx="7358063" cy="794742"/>
          </a:xfrm>
          <a:prstGeom prst="rect">
            <a:avLst/>
          </a:prstGeom>
        </p:spPr>
        <p:txBody>
          <a:bodyPr anchor="t"/>
          <a:lstStyle>
            <a:lvl1pPr marL="0" indent="0" algn="ctr">
              <a:spcBef>
                <a:spcPts val="0"/>
              </a:spcBef>
              <a:buSzTx/>
              <a:buNone/>
              <a:defRPr sz="2200"/>
            </a:lvl1pPr>
            <a:lvl2pPr marL="0" indent="160688" algn="ctr">
              <a:spcBef>
                <a:spcPts val="0"/>
              </a:spcBef>
              <a:buSzTx/>
              <a:buNone/>
              <a:defRPr sz="2200"/>
            </a:lvl2pPr>
            <a:lvl3pPr marL="0" indent="321374" algn="ctr">
              <a:spcBef>
                <a:spcPts val="0"/>
              </a:spcBef>
              <a:buSzTx/>
              <a:buNone/>
              <a:defRPr sz="2200"/>
            </a:lvl3pPr>
            <a:lvl4pPr marL="0" indent="482062" algn="ctr">
              <a:spcBef>
                <a:spcPts val="0"/>
              </a:spcBef>
              <a:buSzTx/>
              <a:buNone/>
              <a:defRPr sz="2200"/>
            </a:lvl4pPr>
            <a:lvl5pPr marL="0" indent="64275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74"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74" y="5759649"/>
            <a:ext cx="7358063" cy="794742"/>
          </a:xfrm>
          <a:prstGeom prst="rect">
            <a:avLst/>
          </a:prstGeom>
        </p:spPr>
        <p:txBody>
          <a:bodyPr anchor="t"/>
          <a:lstStyle>
            <a:lvl1pPr marL="0" indent="0" algn="ctr">
              <a:spcBef>
                <a:spcPts val="0"/>
              </a:spcBef>
              <a:buSzTx/>
              <a:buNone/>
              <a:defRPr sz="2200"/>
            </a:lvl1pPr>
            <a:lvl2pPr marL="0" indent="160688" algn="ctr">
              <a:spcBef>
                <a:spcPts val="0"/>
              </a:spcBef>
              <a:buSzTx/>
              <a:buNone/>
              <a:defRPr sz="2200"/>
            </a:lvl2pPr>
            <a:lvl3pPr marL="0" indent="321374" algn="ctr">
              <a:spcBef>
                <a:spcPts val="0"/>
              </a:spcBef>
              <a:buSzTx/>
              <a:buNone/>
              <a:defRPr sz="2200"/>
            </a:lvl3pPr>
            <a:lvl4pPr marL="0" indent="482062" algn="ctr">
              <a:spcBef>
                <a:spcPts val="0"/>
              </a:spcBef>
              <a:buSzTx/>
              <a:buNone/>
              <a:defRPr sz="2200"/>
            </a:lvl4pPr>
            <a:lvl5pPr marL="0" indent="64275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74" y="2268141"/>
            <a:ext cx="7358063" cy="2321719"/>
          </a:xfrm>
          <a:prstGeom prst="rect">
            <a:avLst/>
          </a:prstGeom>
        </p:spPr>
        <p:txBody>
          <a:bodyPr/>
          <a:lstStyle/>
          <a:p>
            <a:pPr lvl="0">
              <a:defRPr sz="1800"/>
            </a:pPr>
            <a:r>
              <a:rPr sz="5600"/>
              <a:t>Title Text</a:t>
            </a: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4"/>
            <a:ext cx="3750469" cy="2884289"/>
          </a:xfrm>
          <a:prstGeom prst="rect">
            <a:avLst/>
          </a:prstGeom>
        </p:spPr>
        <p:txBody>
          <a:bodyPr anchor="t"/>
          <a:lstStyle>
            <a:lvl1pPr marL="0" indent="0" algn="ctr">
              <a:spcBef>
                <a:spcPts val="0"/>
              </a:spcBef>
              <a:buSzTx/>
              <a:buNone/>
              <a:defRPr sz="2200"/>
            </a:lvl1pPr>
            <a:lvl2pPr marL="0" indent="160688" algn="ctr">
              <a:spcBef>
                <a:spcPts val="0"/>
              </a:spcBef>
              <a:buSzTx/>
              <a:buNone/>
              <a:defRPr sz="2200"/>
            </a:lvl2pPr>
            <a:lvl3pPr marL="0" indent="321374" algn="ctr">
              <a:spcBef>
                <a:spcPts val="0"/>
              </a:spcBef>
              <a:buSzTx/>
              <a:buNone/>
              <a:defRPr sz="2200"/>
            </a:lvl3pPr>
            <a:lvl4pPr marL="0" indent="482062" algn="ctr">
              <a:spcBef>
                <a:spcPts val="0"/>
              </a:spcBef>
              <a:buSzTx/>
              <a:buNone/>
              <a:defRPr sz="2200"/>
            </a:lvl4pPr>
            <a:lvl5pPr marL="0" indent="642750"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xfrm>
            <a:off x="669727" y="276820"/>
            <a:ext cx="7804547" cy="1518047"/>
          </a:xfrm>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8"/>
            <a:ext cx="3750469" cy="4420195"/>
          </a:xfrm>
          <a:prstGeom prst="rect">
            <a:avLst/>
          </a:prstGeom>
        </p:spPr>
        <p:txBody>
          <a:bodyPr/>
          <a:lstStyle>
            <a:lvl1pPr marL="241032" indent="-241032">
              <a:spcBef>
                <a:spcPts val="2250"/>
              </a:spcBef>
              <a:defRPr sz="2000"/>
            </a:lvl1pPr>
            <a:lvl2pPr marL="482062" indent="-241032">
              <a:spcBef>
                <a:spcPts val="2250"/>
              </a:spcBef>
              <a:defRPr sz="2000"/>
            </a:lvl2pPr>
            <a:lvl3pPr marL="723094" indent="-241032">
              <a:spcBef>
                <a:spcPts val="2250"/>
              </a:spcBef>
              <a:defRPr sz="2000"/>
            </a:lvl3pPr>
            <a:lvl4pPr marL="964124" indent="-241032">
              <a:spcBef>
                <a:spcPts val="2250"/>
              </a:spcBef>
              <a:defRPr sz="2000"/>
            </a:lvl4pPr>
            <a:lvl5pPr marL="1205156" indent="-241032">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74"/>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16"/>
            <a:ext cx="7772400" cy="977153"/>
          </a:xfrm>
        </p:spPr>
        <p:txBody>
          <a:bodyPr anchor="b" anchorCtr="0">
            <a:noAutofit/>
          </a:bodyPr>
          <a:lstStyle>
            <a:lvl1pPr>
              <a:defRPr sz="4800"/>
            </a:lvl1pPr>
          </a:lstStyle>
          <a:p>
            <a:r>
              <a:rPr lang="en-CA" smtClean="0"/>
              <a:t>Click to edit Master title style</a:t>
            </a:r>
            <a:endParaRPr dirty="0"/>
          </a:p>
        </p:txBody>
      </p:sp>
      <p:sp>
        <p:nvSpPr>
          <p:cNvPr id="3" name="Subtitle 2"/>
          <p:cNvSpPr>
            <a:spLocks noGrp="1"/>
          </p:cNvSpPr>
          <p:nvPr>
            <p:ph type="subTitle" idx="1"/>
          </p:nvPr>
        </p:nvSpPr>
        <p:spPr>
          <a:xfrm>
            <a:off x="685815" y="5257800"/>
            <a:ext cx="7770813" cy="874058"/>
          </a:xfrm>
        </p:spPr>
        <p:txBody>
          <a:bodyPr>
            <a:normAutofit/>
          </a:bodyPr>
          <a:lstStyle>
            <a:lvl1pPr marL="0" indent="0" algn="ctr">
              <a:spcBef>
                <a:spcPts val="300"/>
              </a:spcBef>
              <a:buNone/>
              <a:defRPr sz="2000">
                <a:solidFill>
                  <a:schemeClr val="tx1">
                    <a:tint val="75000"/>
                  </a:schemeClr>
                </a:solidFill>
              </a:defRPr>
            </a:lvl1pPr>
            <a:lvl2pPr marL="456822" indent="0" algn="ctr">
              <a:buNone/>
              <a:defRPr>
                <a:solidFill>
                  <a:schemeClr val="tx1">
                    <a:tint val="75000"/>
                  </a:schemeClr>
                </a:solidFill>
              </a:defRPr>
            </a:lvl2pPr>
            <a:lvl3pPr marL="913649" indent="0" algn="ctr">
              <a:buNone/>
              <a:defRPr>
                <a:solidFill>
                  <a:schemeClr val="tx1">
                    <a:tint val="75000"/>
                  </a:schemeClr>
                </a:solidFill>
              </a:defRPr>
            </a:lvl3pPr>
            <a:lvl4pPr marL="1370480" indent="0" algn="ctr">
              <a:buNone/>
              <a:defRPr>
                <a:solidFill>
                  <a:schemeClr val="tx1">
                    <a:tint val="75000"/>
                  </a:schemeClr>
                </a:solidFill>
              </a:defRPr>
            </a:lvl4pPr>
            <a:lvl5pPr marL="1827304" indent="0" algn="ctr">
              <a:buNone/>
              <a:defRPr>
                <a:solidFill>
                  <a:schemeClr val="tx1">
                    <a:tint val="75000"/>
                  </a:schemeClr>
                </a:solidFill>
              </a:defRPr>
            </a:lvl5pPr>
            <a:lvl6pPr marL="2284128" indent="0" algn="ctr">
              <a:buNone/>
              <a:defRPr>
                <a:solidFill>
                  <a:schemeClr val="tx1">
                    <a:tint val="75000"/>
                  </a:schemeClr>
                </a:solidFill>
              </a:defRPr>
            </a:lvl6pPr>
            <a:lvl7pPr marL="2740958" indent="0" algn="ctr">
              <a:buNone/>
              <a:defRPr>
                <a:solidFill>
                  <a:schemeClr val="tx1">
                    <a:tint val="75000"/>
                  </a:schemeClr>
                </a:solidFill>
              </a:defRPr>
            </a:lvl7pPr>
            <a:lvl8pPr marL="3197778" indent="0" algn="ctr">
              <a:buNone/>
              <a:defRPr>
                <a:solidFill>
                  <a:schemeClr val="tx1">
                    <a:tint val="75000"/>
                  </a:schemeClr>
                </a:solidFill>
              </a:defRPr>
            </a:lvl8pPr>
            <a:lvl9pPr marL="3654608"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7.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16" y="121023"/>
            <a:ext cx="7770813" cy="1429871"/>
          </a:xfrm>
          <a:prstGeom prst="rect">
            <a:avLst/>
          </a:prstGeom>
        </p:spPr>
        <p:txBody>
          <a:bodyPr vert="horz" lIns="91364" tIns="45683" rIns="91364" bIns="45683" rtlCol="0" anchor="ctr" anchorCtr="0">
            <a:noAutofit/>
          </a:bodyPr>
          <a:lstStyle/>
          <a:p>
            <a:r>
              <a:rPr lang="en-CA" smtClean="0"/>
              <a:t>Click to edit Master title style</a:t>
            </a:r>
            <a:endParaRPr dirty="0"/>
          </a:p>
        </p:txBody>
      </p:sp>
      <p:sp>
        <p:nvSpPr>
          <p:cNvPr id="3" name="Text Placeholder 2"/>
          <p:cNvSpPr>
            <a:spLocks noGrp="1"/>
          </p:cNvSpPr>
          <p:nvPr>
            <p:ph type="body" idx="1"/>
          </p:nvPr>
        </p:nvSpPr>
        <p:spPr>
          <a:xfrm>
            <a:off x="685816" y="1752601"/>
            <a:ext cx="7770813" cy="4373563"/>
          </a:xfrm>
          <a:prstGeom prst="rect">
            <a:avLst/>
          </a:prstGeom>
        </p:spPr>
        <p:txBody>
          <a:bodyPr vert="horz" lIns="91364" tIns="45683" rIns="91364" bIns="45683"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620435" y="6356366"/>
            <a:ext cx="2133600" cy="365125"/>
          </a:xfrm>
          <a:prstGeom prst="rect">
            <a:avLst/>
          </a:prstGeom>
        </p:spPr>
        <p:txBody>
          <a:bodyPr vert="horz" lIns="91364" tIns="45683" rIns="91364" bIns="45683"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latin typeface="Calibri"/>
                <a:cs typeface="Calibri"/>
              </a:defRPr>
            </a:lvl1pPr>
          </a:lstStyle>
          <a:p>
            <a:fld id="{651A0C47-018D-4460-B945-BFF7981B6CA6}" type="datetimeFigureOut">
              <a:rPr lang="en-US" smtClean="0"/>
              <a:pPr/>
              <a:t>10/20/2014</a:t>
            </a:fld>
            <a:endParaRPr lang="en-US"/>
          </a:p>
        </p:txBody>
      </p:sp>
      <p:sp>
        <p:nvSpPr>
          <p:cNvPr id="5" name="Footer Placeholder 4"/>
          <p:cNvSpPr>
            <a:spLocks noGrp="1"/>
          </p:cNvSpPr>
          <p:nvPr>
            <p:ph type="ftr" sz="quarter" idx="3"/>
          </p:nvPr>
        </p:nvSpPr>
        <p:spPr>
          <a:xfrm>
            <a:off x="354105" y="6356366"/>
            <a:ext cx="2895600" cy="365125"/>
          </a:xfrm>
          <a:prstGeom prst="rect">
            <a:avLst/>
          </a:prstGeom>
        </p:spPr>
        <p:txBody>
          <a:bodyPr vert="horz" lIns="91364" tIns="45683" rIns="91364" bIns="45683"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latin typeface="Calibri"/>
                <a:cs typeface="Calibri"/>
              </a:defRPr>
            </a:lvl1pPr>
          </a:lstStyle>
          <a:p>
            <a:endParaRPr lang="en-US" dirty="0"/>
          </a:p>
        </p:txBody>
      </p:sp>
      <p:sp>
        <p:nvSpPr>
          <p:cNvPr id="6" name="Slide Number Placeholder 5"/>
          <p:cNvSpPr>
            <a:spLocks noGrp="1"/>
          </p:cNvSpPr>
          <p:nvPr>
            <p:ph type="sldNum" sz="quarter" idx="4"/>
          </p:nvPr>
        </p:nvSpPr>
        <p:spPr>
          <a:xfrm>
            <a:off x="4229100" y="6356366"/>
            <a:ext cx="685800" cy="365125"/>
          </a:xfrm>
          <a:prstGeom prst="rect">
            <a:avLst/>
          </a:prstGeom>
        </p:spPr>
        <p:txBody>
          <a:bodyPr vert="horz" lIns="91364" tIns="45683" rIns="91364" bIns="45683"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latin typeface="Calibri"/>
                <a:cs typeface="Calibri"/>
              </a:defRPr>
            </a:lvl1pPr>
          </a:lstStyle>
          <a:p>
            <a:fld id="{9C1F5A0A-F6FC-4FFD-9B49-0DA8697211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77" r:id="rId5"/>
    <p:sldLayoutId id="2147483678" r:id="rId6"/>
    <p:sldLayoutId id="2147483679" r:id="rId7"/>
    <p:sldLayoutId id="2147483680"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913649"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p:titleStyle>
    <p:bodyStyle>
      <a:lvl1pPr marL="342623" indent="-342623" algn="l" defTabSz="913649" rtl="0" eaLnBrk="1" latinLnBrk="0" hangingPunct="1">
        <a:spcBef>
          <a:spcPts val="2000"/>
        </a:spcBef>
        <a:buFontTx/>
        <a:buBlip>
          <a:blip r:embed="rId22"/>
        </a:buBlip>
        <a:defRPr sz="22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1pPr>
      <a:lvl2pPr marL="685240" indent="-336274" algn="l" defTabSz="913649" rtl="0" eaLnBrk="1" latinLnBrk="0" hangingPunct="1">
        <a:spcBef>
          <a:spcPts val="600"/>
        </a:spcBef>
        <a:buFontTx/>
        <a:buBlip>
          <a:blip r:embed="rId22"/>
        </a:buBlip>
        <a:defRPr sz="20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2pPr>
      <a:lvl3pPr marL="1034202" indent="-348962" algn="l" defTabSz="913649" rtl="0" eaLnBrk="1" latinLnBrk="0" hangingPunct="1">
        <a:spcBef>
          <a:spcPts val="600"/>
        </a:spcBef>
        <a:buFontTx/>
        <a:buBlip>
          <a:blip r:embed="rId22"/>
        </a:buBlip>
        <a:defRPr sz="18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3pPr>
      <a:lvl4pPr marL="1370480" indent="-336274" algn="l" defTabSz="913649" rtl="0" eaLnBrk="1" latinLnBrk="0" hangingPunct="1">
        <a:spcBef>
          <a:spcPts val="600"/>
        </a:spcBef>
        <a:buFontTx/>
        <a:buBlip>
          <a:blip r:embed="rId22"/>
        </a:buBlip>
        <a:defRPr sz="18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4pPr>
      <a:lvl5pPr marL="1719442" indent="-348962" algn="l" defTabSz="913649" rtl="0" eaLnBrk="1" latinLnBrk="0" hangingPunct="1">
        <a:spcBef>
          <a:spcPts val="600"/>
        </a:spcBef>
        <a:buFontTx/>
        <a:buBlip>
          <a:blip r:embed="rId22"/>
        </a:buBlip>
        <a:defRPr sz="1800" kern="1200">
          <a:solidFill>
            <a:schemeClr val="tx1"/>
          </a:solidFill>
          <a:effectLst>
            <a:outerShdw blurRad="50800" dist="50800" dir="5400000" sx="101000" sy="101000" algn="t" rotWithShape="0">
              <a:prstClr val="black">
                <a:alpha val="40000"/>
              </a:prstClr>
            </a:outerShdw>
          </a:effectLst>
          <a:latin typeface="Calibri"/>
          <a:ea typeface="+mn-ea"/>
          <a:cs typeface="Calibri"/>
        </a:defRPr>
      </a:lvl5pPr>
      <a:lvl6pPr marL="2054133" indent="-336274" algn="l" defTabSz="913649" rtl="0" eaLnBrk="1" latinLnBrk="0" hangingPunct="1">
        <a:spcBef>
          <a:spcPct val="20000"/>
        </a:spcBef>
        <a:buFontTx/>
        <a:buBlip>
          <a:blip r:embed="rId2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6746" indent="-336274" algn="l" defTabSz="913649" rtl="0" eaLnBrk="1" latinLnBrk="0" hangingPunct="1">
        <a:spcBef>
          <a:spcPct val="20000"/>
        </a:spcBef>
        <a:buFontTx/>
        <a:buBlip>
          <a:blip r:embed="rId2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0958" indent="-336274" algn="l" defTabSz="913649" rtl="0" eaLnBrk="1" latinLnBrk="0" hangingPunct="1">
        <a:spcBef>
          <a:spcPct val="20000"/>
        </a:spcBef>
        <a:buFontTx/>
        <a:buBlip>
          <a:blip r:embed="rId2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5160" indent="-336274" algn="l" defTabSz="913649" rtl="0" eaLnBrk="1" latinLnBrk="0" hangingPunct="1">
        <a:spcBef>
          <a:spcPct val="20000"/>
        </a:spcBef>
        <a:buFontTx/>
        <a:buBlip>
          <a:blip r:embed="rId2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Lst>
  <p:transition>
    <p:wipe/>
  </p:transition>
  <p:timing>
    <p:tnLst>
      <p:par>
        <p:cTn id="1" dur="indefinite" restart="never" nodeType="tmRoot"/>
      </p:par>
    </p:tnLst>
  </p:timing>
  <p:hf hdr="0" dt="0"/>
  <p:txStyles>
    <p:titleStyle>
      <a:lvl1pPr algn="ctr" defTabSz="913649" rtl="0" eaLnBrk="1" latinLnBrk="0" hangingPunct="1">
        <a:spcBef>
          <a:spcPct val="0"/>
        </a:spcBef>
        <a:buNone/>
        <a:defRPr sz="4400" kern="1200">
          <a:solidFill>
            <a:schemeClr val="tx1"/>
          </a:solidFill>
          <a:latin typeface="+mj-lt"/>
          <a:ea typeface="+mj-ea"/>
          <a:cs typeface="+mj-cs"/>
        </a:defRPr>
      </a:lvl1pPr>
    </p:titleStyle>
    <p:bodyStyle>
      <a:lvl1pPr marL="342623" indent="-342623" algn="l" defTabSz="91364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42" indent="-285518" algn="l" defTabSz="91364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62" indent="-228410" algn="l" defTabSz="91364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88" indent="-228410"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20" indent="-228410"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45" indent="-228410"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8" indent="-228410"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6" indent="-228410"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7" indent="-228410"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364" tIns="45683" rIns="91364" bIns="45683"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16"/>
            <a:ext cx="8229600" cy="4525963"/>
          </a:xfrm>
          <a:prstGeom prst="rect">
            <a:avLst/>
          </a:prstGeom>
        </p:spPr>
        <p:txBody>
          <a:bodyPr vert="horz" lIns="91364" tIns="45683" rIns="91364" bIns="45683"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66"/>
            <a:ext cx="2133600" cy="365125"/>
          </a:xfrm>
          <a:prstGeom prst="rect">
            <a:avLst/>
          </a:prstGeom>
        </p:spPr>
        <p:txBody>
          <a:bodyPr vert="horz" lIns="91364" tIns="45683" rIns="91364" bIns="45683" rtlCol="0" anchor="ctr"/>
          <a:lstStyle>
            <a:lvl1pPr algn="l">
              <a:defRPr sz="1200">
                <a:solidFill>
                  <a:schemeClr val="tx1">
                    <a:tint val="75000"/>
                  </a:schemeClr>
                </a:solidFill>
              </a:defRPr>
            </a:lvl1pPr>
          </a:lstStyle>
          <a:p>
            <a:pPr defTabSz="456822"/>
            <a:fld id="{6029752C-641B-A84E-B3DE-EA2F7246B30D}" type="datetimeFigureOut">
              <a:rPr lang="fr-FR" smtClean="0">
                <a:solidFill>
                  <a:prstClr val="black">
                    <a:tint val="75000"/>
                  </a:prstClr>
                </a:solidFill>
                <a:latin typeface="Calibri"/>
              </a:rPr>
              <a:pPr defTabSz="456822"/>
              <a:t>20/10/2014</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1" y="6356366"/>
            <a:ext cx="2895600" cy="365125"/>
          </a:xfrm>
          <a:prstGeom prst="rect">
            <a:avLst/>
          </a:prstGeom>
        </p:spPr>
        <p:txBody>
          <a:bodyPr vert="horz" lIns="91364" tIns="45683" rIns="91364" bIns="45683" rtlCol="0" anchor="ctr"/>
          <a:lstStyle>
            <a:lvl1pPr algn="ctr">
              <a:defRPr sz="1200">
                <a:solidFill>
                  <a:schemeClr val="tx1">
                    <a:tint val="75000"/>
                  </a:schemeClr>
                </a:solidFill>
              </a:defRPr>
            </a:lvl1pPr>
          </a:lstStyle>
          <a:p>
            <a:pPr defTabSz="456822"/>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66"/>
            <a:ext cx="2133600" cy="365125"/>
          </a:xfrm>
          <a:prstGeom prst="rect">
            <a:avLst/>
          </a:prstGeom>
        </p:spPr>
        <p:txBody>
          <a:bodyPr vert="horz" lIns="91364" tIns="45683" rIns="91364" bIns="45683" rtlCol="0" anchor="ctr"/>
          <a:lstStyle>
            <a:lvl1pPr algn="r">
              <a:defRPr sz="1200">
                <a:solidFill>
                  <a:schemeClr val="tx1">
                    <a:tint val="75000"/>
                  </a:schemeClr>
                </a:solidFill>
              </a:defRPr>
            </a:lvl1pPr>
          </a:lstStyle>
          <a:p>
            <a:pPr defTabSz="456822"/>
            <a:fld id="{CBAF3D30-45CF-C841-9DF0-768EF49C1233}" type="slidenum">
              <a:rPr lang="fr-FR" smtClean="0">
                <a:solidFill>
                  <a:prstClr val="black">
                    <a:tint val="75000"/>
                  </a:prstClr>
                </a:solidFill>
                <a:latin typeface="Calibri"/>
              </a:rPr>
              <a:pPr defTabSz="456822"/>
              <a:t>‹#›</a:t>
            </a:fld>
            <a:endParaRPr lang="fr-FR">
              <a:solidFill>
                <a:prstClr val="black">
                  <a:tint val="75000"/>
                </a:prstClr>
              </a:solidFill>
              <a:latin typeface="Calibri"/>
            </a:endParaRPr>
          </a:p>
        </p:txBody>
      </p:sp>
    </p:spTree>
    <p:extLst>
      <p:ext uri="{BB962C8B-B14F-4D97-AF65-F5344CB8AC3E}">
        <p14:creationId xmlns:p14="http://schemas.microsoft.com/office/powerpoint/2010/main" val="27942308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6822" rtl="0" eaLnBrk="1" latinLnBrk="0" hangingPunct="1">
        <a:spcBef>
          <a:spcPct val="0"/>
        </a:spcBef>
        <a:buNone/>
        <a:defRPr sz="4400" b="1" i="0" kern="1200">
          <a:solidFill>
            <a:srgbClr val="74255B"/>
          </a:solidFill>
          <a:latin typeface="+mj-lt"/>
          <a:ea typeface="+mj-ea"/>
          <a:cs typeface="+mj-cs"/>
        </a:defRPr>
      </a:lvl1pPr>
    </p:titleStyle>
    <p:bodyStyle>
      <a:lvl1pPr marL="342623" indent="-342623" algn="l" defTabSz="456822" rtl="0" eaLnBrk="1" latinLnBrk="0" hangingPunct="1">
        <a:spcBef>
          <a:spcPct val="20000"/>
        </a:spcBef>
        <a:buFont typeface="Arial"/>
        <a:buChar char="•"/>
        <a:defRPr sz="3200" kern="1200">
          <a:solidFill>
            <a:schemeClr val="tx1"/>
          </a:solidFill>
          <a:latin typeface="+mn-lt"/>
          <a:ea typeface="+mn-ea"/>
          <a:cs typeface="+mn-cs"/>
        </a:defRPr>
      </a:lvl1pPr>
      <a:lvl2pPr marL="742342" indent="-285518" algn="l" defTabSz="456822" rtl="0" eaLnBrk="1" latinLnBrk="0" hangingPunct="1">
        <a:spcBef>
          <a:spcPct val="20000"/>
        </a:spcBef>
        <a:buFont typeface="Arial"/>
        <a:buChar char="–"/>
        <a:defRPr sz="2800" kern="1200">
          <a:solidFill>
            <a:schemeClr val="tx1"/>
          </a:solidFill>
          <a:latin typeface="+mn-lt"/>
          <a:ea typeface="+mn-ea"/>
          <a:cs typeface="+mn-cs"/>
        </a:defRPr>
      </a:lvl2pPr>
      <a:lvl3pPr marL="1142062" indent="-228410" algn="l" defTabSz="456822" rtl="0" eaLnBrk="1" latinLnBrk="0" hangingPunct="1">
        <a:spcBef>
          <a:spcPct val="20000"/>
        </a:spcBef>
        <a:buFont typeface="Arial"/>
        <a:buChar char="•"/>
        <a:defRPr sz="2400" kern="1200">
          <a:solidFill>
            <a:schemeClr val="tx1"/>
          </a:solidFill>
          <a:latin typeface="+mn-lt"/>
          <a:ea typeface="+mn-ea"/>
          <a:cs typeface="+mn-cs"/>
        </a:defRPr>
      </a:lvl3pPr>
      <a:lvl4pPr marL="1598888" indent="-228410" algn="l" defTabSz="456822" rtl="0" eaLnBrk="1" latinLnBrk="0" hangingPunct="1">
        <a:spcBef>
          <a:spcPct val="20000"/>
        </a:spcBef>
        <a:buFont typeface="Arial"/>
        <a:buChar char="–"/>
        <a:defRPr sz="2000" kern="1200">
          <a:solidFill>
            <a:schemeClr val="tx1"/>
          </a:solidFill>
          <a:latin typeface="+mn-lt"/>
          <a:ea typeface="+mn-ea"/>
          <a:cs typeface="+mn-cs"/>
        </a:defRPr>
      </a:lvl4pPr>
      <a:lvl5pPr marL="2055720" indent="-228410" algn="l" defTabSz="456822" rtl="0" eaLnBrk="1" latinLnBrk="0" hangingPunct="1">
        <a:spcBef>
          <a:spcPct val="20000"/>
        </a:spcBef>
        <a:buFont typeface="Arial"/>
        <a:buChar char="»"/>
        <a:defRPr sz="2000" kern="1200">
          <a:solidFill>
            <a:schemeClr val="tx1"/>
          </a:solidFill>
          <a:latin typeface="+mn-lt"/>
          <a:ea typeface="+mn-ea"/>
          <a:cs typeface="+mn-cs"/>
        </a:defRPr>
      </a:lvl5pPr>
      <a:lvl6pPr marL="2512545" indent="-228410" algn="l" defTabSz="456822" rtl="0" eaLnBrk="1" latinLnBrk="0" hangingPunct="1">
        <a:spcBef>
          <a:spcPct val="20000"/>
        </a:spcBef>
        <a:buFont typeface="Arial"/>
        <a:buChar char="•"/>
        <a:defRPr sz="2000" kern="1200">
          <a:solidFill>
            <a:schemeClr val="tx1"/>
          </a:solidFill>
          <a:latin typeface="+mn-lt"/>
          <a:ea typeface="+mn-ea"/>
          <a:cs typeface="+mn-cs"/>
        </a:defRPr>
      </a:lvl6pPr>
      <a:lvl7pPr marL="2969368" indent="-228410" algn="l" defTabSz="456822" rtl="0" eaLnBrk="1" latinLnBrk="0" hangingPunct="1">
        <a:spcBef>
          <a:spcPct val="20000"/>
        </a:spcBef>
        <a:buFont typeface="Arial"/>
        <a:buChar char="•"/>
        <a:defRPr sz="2000" kern="1200">
          <a:solidFill>
            <a:schemeClr val="tx1"/>
          </a:solidFill>
          <a:latin typeface="+mn-lt"/>
          <a:ea typeface="+mn-ea"/>
          <a:cs typeface="+mn-cs"/>
        </a:defRPr>
      </a:lvl7pPr>
      <a:lvl8pPr marL="3426196" indent="-228410" algn="l" defTabSz="456822" rtl="0" eaLnBrk="1" latinLnBrk="0" hangingPunct="1">
        <a:spcBef>
          <a:spcPct val="20000"/>
        </a:spcBef>
        <a:buFont typeface="Arial"/>
        <a:buChar char="•"/>
        <a:defRPr sz="2000" kern="1200">
          <a:solidFill>
            <a:schemeClr val="tx1"/>
          </a:solidFill>
          <a:latin typeface="+mn-lt"/>
          <a:ea typeface="+mn-ea"/>
          <a:cs typeface="+mn-cs"/>
        </a:defRPr>
      </a:lvl8pPr>
      <a:lvl9pPr marL="3883017" indent="-228410" algn="l" defTabSz="45682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6822" rtl="0" eaLnBrk="1" latinLnBrk="0" hangingPunct="1">
        <a:defRPr sz="1800" kern="1200">
          <a:solidFill>
            <a:schemeClr val="tx1"/>
          </a:solidFill>
          <a:latin typeface="+mn-lt"/>
          <a:ea typeface="+mn-ea"/>
          <a:cs typeface="+mn-cs"/>
        </a:defRPr>
      </a:lvl1pPr>
      <a:lvl2pPr marL="456822" algn="l" defTabSz="456822" rtl="0" eaLnBrk="1" latinLnBrk="0" hangingPunct="1">
        <a:defRPr sz="1800" kern="1200">
          <a:solidFill>
            <a:schemeClr val="tx1"/>
          </a:solidFill>
          <a:latin typeface="+mn-lt"/>
          <a:ea typeface="+mn-ea"/>
          <a:cs typeface="+mn-cs"/>
        </a:defRPr>
      </a:lvl2pPr>
      <a:lvl3pPr marL="913649" algn="l" defTabSz="456822" rtl="0" eaLnBrk="1" latinLnBrk="0" hangingPunct="1">
        <a:defRPr sz="1800" kern="1200">
          <a:solidFill>
            <a:schemeClr val="tx1"/>
          </a:solidFill>
          <a:latin typeface="+mn-lt"/>
          <a:ea typeface="+mn-ea"/>
          <a:cs typeface="+mn-cs"/>
        </a:defRPr>
      </a:lvl3pPr>
      <a:lvl4pPr marL="1370480" algn="l" defTabSz="456822" rtl="0" eaLnBrk="1" latinLnBrk="0" hangingPunct="1">
        <a:defRPr sz="1800" kern="1200">
          <a:solidFill>
            <a:schemeClr val="tx1"/>
          </a:solidFill>
          <a:latin typeface="+mn-lt"/>
          <a:ea typeface="+mn-ea"/>
          <a:cs typeface="+mn-cs"/>
        </a:defRPr>
      </a:lvl4pPr>
      <a:lvl5pPr marL="1827304" algn="l" defTabSz="456822" rtl="0" eaLnBrk="1" latinLnBrk="0" hangingPunct="1">
        <a:defRPr sz="1800" kern="1200">
          <a:solidFill>
            <a:schemeClr val="tx1"/>
          </a:solidFill>
          <a:latin typeface="+mn-lt"/>
          <a:ea typeface="+mn-ea"/>
          <a:cs typeface="+mn-cs"/>
        </a:defRPr>
      </a:lvl5pPr>
      <a:lvl6pPr marL="2284128" algn="l" defTabSz="456822" rtl="0" eaLnBrk="1" latinLnBrk="0" hangingPunct="1">
        <a:defRPr sz="1800" kern="1200">
          <a:solidFill>
            <a:schemeClr val="tx1"/>
          </a:solidFill>
          <a:latin typeface="+mn-lt"/>
          <a:ea typeface="+mn-ea"/>
          <a:cs typeface="+mn-cs"/>
        </a:defRPr>
      </a:lvl6pPr>
      <a:lvl7pPr marL="2740958" algn="l" defTabSz="456822" rtl="0" eaLnBrk="1" latinLnBrk="0" hangingPunct="1">
        <a:defRPr sz="1800" kern="1200">
          <a:solidFill>
            <a:schemeClr val="tx1"/>
          </a:solidFill>
          <a:latin typeface="+mn-lt"/>
          <a:ea typeface="+mn-ea"/>
          <a:cs typeface="+mn-cs"/>
        </a:defRPr>
      </a:lvl7pPr>
      <a:lvl8pPr marL="3197778" algn="l" defTabSz="456822" rtl="0" eaLnBrk="1" latinLnBrk="0" hangingPunct="1">
        <a:defRPr sz="1800" kern="1200">
          <a:solidFill>
            <a:schemeClr val="tx1"/>
          </a:solidFill>
          <a:latin typeface="+mn-lt"/>
          <a:ea typeface="+mn-ea"/>
          <a:cs typeface="+mn-cs"/>
        </a:defRPr>
      </a:lvl8pPr>
      <a:lvl9pPr marL="3654608" algn="l" defTabSz="45682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40"/>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8"/>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txStyles>
    <p:titleStyle>
      <a:lvl1pPr algn="ctr" defTabSz="410415">
        <a:defRPr sz="5600">
          <a:latin typeface="+mn-lt"/>
          <a:ea typeface="+mn-ea"/>
          <a:cs typeface="+mn-cs"/>
          <a:sym typeface="Helvetica Light"/>
        </a:defRPr>
      </a:lvl1pPr>
      <a:lvl2pPr indent="160598" algn="ctr" defTabSz="410415">
        <a:defRPr sz="5600">
          <a:latin typeface="+mn-lt"/>
          <a:ea typeface="+mn-ea"/>
          <a:cs typeface="+mn-cs"/>
          <a:sym typeface="Helvetica Light"/>
        </a:defRPr>
      </a:lvl2pPr>
      <a:lvl3pPr indent="321192" algn="ctr" defTabSz="410415">
        <a:defRPr sz="5600">
          <a:latin typeface="+mn-lt"/>
          <a:ea typeface="+mn-ea"/>
          <a:cs typeface="+mn-cs"/>
          <a:sym typeface="Helvetica Light"/>
        </a:defRPr>
      </a:lvl3pPr>
      <a:lvl4pPr indent="481790" algn="ctr" defTabSz="410415">
        <a:defRPr sz="5600">
          <a:latin typeface="+mn-lt"/>
          <a:ea typeface="+mn-ea"/>
          <a:cs typeface="+mn-cs"/>
          <a:sym typeface="Helvetica Light"/>
        </a:defRPr>
      </a:lvl4pPr>
      <a:lvl5pPr indent="642387" algn="ctr" defTabSz="410415">
        <a:defRPr sz="5600">
          <a:latin typeface="+mn-lt"/>
          <a:ea typeface="+mn-ea"/>
          <a:cs typeface="+mn-cs"/>
          <a:sym typeface="Helvetica Light"/>
        </a:defRPr>
      </a:lvl5pPr>
      <a:lvl6pPr indent="802987" algn="ctr" defTabSz="410415">
        <a:defRPr sz="5600">
          <a:latin typeface="+mn-lt"/>
          <a:ea typeface="+mn-ea"/>
          <a:cs typeface="+mn-cs"/>
          <a:sym typeface="Helvetica Light"/>
        </a:defRPr>
      </a:lvl6pPr>
      <a:lvl7pPr indent="963580" algn="ctr" defTabSz="410415">
        <a:defRPr sz="5600">
          <a:latin typeface="+mn-lt"/>
          <a:ea typeface="+mn-ea"/>
          <a:cs typeface="+mn-cs"/>
          <a:sym typeface="Helvetica Light"/>
        </a:defRPr>
      </a:lvl7pPr>
      <a:lvl8pPr indent="1124178" algn="ctr" defTabSz="410415">
        <a:defRPr sz="5600">
          <a:latin typeface="+mn-lt"/>
          <a:ea typeface="+mn-ea"/>
          <a:cs typeface="+mn-cs"/>
          <a:sym typeface="Helvetica Light"/>
        </a:defRPr>
      </a:lvl8pPr>
      <a:lvl9pPr indent="1284776" algn="ctr" defTabSz="410415">
        <a:defRPr sz="5600">
          <a:latin typeface="+mn-lt"/>
          <a:ea typeface="+mn-ea"/>
          <a:cs typeface="+mn-cs"/>
          <a:sym typeface="Helvetica Light"/>
        </a:defRPr>
      </a:lvl9pPr>
    </p:titleStyle>
    <p:bodyStyle>
      <a:lvl1pPr marL="312272" indent="-312272" defTabSz="410415">
        <a:spcBef>
          <a:spcPts val="2953"/>
        </a:spcBef>
        <a:buSzPct val="75000"/>
        <a:buChar char="•"/>
        <a:defRPr sz="2500">
          <a:latin typeface="+mn-lt"/>
          <a:ea typeface="+mn-ea"/>
          <a:cs typeface="+mn-cs"/>
          <a:sym typeface="Helvetica Light"/>
        </a:defRPr>
      </a:lvl1pPr>
      <a:lvl2pPr marL="624544" indent="-312272" defTabSz="410415">
        <a:spcBef>
          <a:spcPts val="2953"/>
        </a:spcBef>
        <a:buSzPct val="75000"/>
        <a:buChar char="•"/>
        <a:defRPr sz="2500">
          <a:latin typeface="+mn-lt"/>
          <a:ea typeface="+mn-ea"/>
          <a:cs typeface="+mn-cs"/>
          <a:sym typeface="Helvetica Light"/>
        </a:defRPr>
      </a:lvl2pPr>
      <a:lvl3pPr marL="936816" indent="-312272" defTabSz="410415">
        <a:spcBef>
          <a:spcPts val="2953"/>
        </a:spcBef>
        <a:buSzPct val="75000"/>
        <a:buChar char="•"/>
        <a:defRPr sz="2500">
          <a:latin typeface="+mn-lt"/>
          <a:ea typeface="+mn-ea"/>
          <a:cs typeface="+mn-cs"/>
          <a:sym typeface="Helvetica Light"/>
        </a:defRPr>
      </a:lvl3pPr>
      <a:lvl4pPr marL="1249088" indent="-312272" defTabSz="410415">
        <a:spcBef>
          <a:spcPts val="2953"/>
        </a:spcBef>
        <a:buSzPct val="75000"/>
        <a:buChar char="•"/>
        <a:defRPr sz="2500">
          <a:latin typeface="+mn-lt"/>
          <a:ea typeface="+mn-ea"/>
          <a:cs typeface="+mn-cs"/>
          <a:sym typeface="Helvetica Light"/>
        </a:defRPr>
      </a:lvl4pPr>
      <a:lvl5pPr marL="1561360" indent="-312272" defTabSz="410415">
        <a:spcBef>
          <a:spcPts val="2953"/>
        </a:spcBef>
        <a:buSzPct val="75000"/>
        <a:buChar char="•"/>
        <a:defRPr sz="2500">
          <a:latin typeface="+mn-lt"/>
          <a:ea typeface="+mn-ea"/>
          <a:cs typeface="+mn-cs"/>
          <a:sym typeface="Helvetica Light"/>
        </a:defRPr>
      </a:lvl5pPr>
      <a:lvl6pPr marL="1873632" indent="-312272" defTabSz="410415">
        <a:spcBef>
          <a:spcPts val="2953"/>
        </a:spcBef>
        <a:buSzPct val="75000"/>
        <a:buChar char="•"/>
        <a:defRPr sz="2500">
          <a:latin typeface="+mn-lt"/>
          <a:ea typeface="+mn-ea"/>
          <a:cs typeface="+mn-cs"/>
          <a:sym typeface="Helvetica Light"/>
        </a:defRPr>
      </a:lvl6pPr>
      <a:lvl7pPr marL="2185904" indent="-312272" defTabSz="410415">
        <a:spcBef>
          <a:spcPts val="2953"/>
        </a:spcBef>
        <a:buSzPct val="75000"/>
        <a:buChar char="•"/>
        <a:defRPr sz="2500">
          <a:latin typeface="+mn-lt"/>
          <a:ea typeface="+mn-ea"/>
          <a:cs typeface="+mn-cs"/>
          <a:sym typeface="Helvetica Light"/>
        </a:defRPr>
      </a:lvl7pPr>
      <a:lvl8pPr marL="2498176" indent="-312272" defTabSz="410415">
        <a:spcBef>
          <a:spcPts val="2953"/>
        </a:spcBef>
        <a:buSzPct val="75000"/>
        <a:buChar char="•"/>
        <a:defRPr sz="2500">
          <a:latin typeface="+mn-lt"/>
          <a:ea typeface="+mn-ea"/>
          <a:cs typeface="+mn-cs"/>
          <a:sym typeface="Helvetica Light"/>
        </a:defRPr>
      </a:lvl8pPr>
      <a:lvl9pPr marL="2810448" indent="-312272" defTabSz="410415">
        <a:spcBef>
          <a:spcPts val="2953"/>
        </a:spcBef>
        <a:buSzPct val="75000"/>
        <a:buChar char="•"/>
        <a:defRPr sz="2500">
          <a:latin typeface="+mn-lt"/>
          <a:ea typeface="+mn-ea"/>
          <a:cs typeface="+mn-cs"/>
          <a:sym typeface="Helvetica Light"/>
        </a:defRPr>
      </a:lvl9pPr>
    </p:bodyStyle>
    <p:otherStyle>
      <a:lvl1pPr algn="ctr" defTabSz="410415">
        <a:defRPr>
          <a:solidFill>
            <a:schemeClr val="tx1"/>
          </a:solidFill>
          <a:latin typeface="+mn-lt"/>
          <a:ea typeface="+mn-ea"/>
          <a:cs typeface="+mn-cs"/>
          <a:sym typeface="Helvetica Light"/>
        </a:defRPr>
      </a:lvl1pPr>
      <a:lvl2pPr indent="160598" algn="ctr" defTabSz="410415">
        <a:defRPr>
          <a:solidFill>
            <a:schemeClr val="tx1"/>
          </a:solidFill>
          <a:latin typeface="+mn-lt"/>
          <a:ea typeface="+mn-ea"/>
          <a:cs typeface="+mn-cs"/>
          <a:sym typeface="Helvetica Light"/>
        </a:defRPr>
      </a:lvl2pPr>
      <a:lvl3pPr indent="321192" algn="ctr" defTabSz="410415">
        <a:defRPr>
          <a:solidFill>
            <a:schemeClr val="tx1"/>
          </a:solidFill>
          <a:latin typeface="+mn-lt"/>
          <a:ea typeface="+mn-ea"/>
          <a:cs typeface="+mn-cs"/>
          <a:sym typeface="Helvetica Light"/>
        </a:defRPr>
      </a:lvl3pPr>
      <a:lvl4pPr indent="481790" algn="ctr" defTabSz="410415">
        <a:defRPr>
          <a:solidFill>
            <a:schemeClr val="tx1"/>
          </a:solidFill>
          <a:latin typeface="+mn-lt"/>
          <a:ea typeface="+mn-ea"/>
          <a:cs typeface="+mn-cs"/>
          <a:sym typeface="Helvetica Light"/>
        </a:defRPr>
      </a:lvl4pPr>
      <a:lvl5pPr indent="642387" algn="ctr" defTabSz="410415">
        <a:defRPr>
          <a:solidFill>
            <a:schemeClr val="tx1"/>
          </a:solidFill>
          <a:latin typeface="+mn-lt"/>
          <a:ea typeface="+mn-ea"/>
          <a:cs typeface="+mn-cs"/>
          <a:sym typeface="Helvetica Light"/>
        </a:defRPr>
      </a:lvl5pPr>
      <a:lvl6pPr indent="802987" algn="ctr" defTabSz="410415">
        <a:defRPr>
          <a:solidFill>
            <a:schemeClr val="tx1"/>
          </a:solidFill>
          <a:latin typeface="+mn-lt"/>
          <a:ea typeface="+mn-ea"/>
          <a:cs typeface="+mn-cs"/>
          <a:sym typeface="Helvetica Light"/>
        </a:defRPr>
      </a:lvl6pPr>
      <a:lvl7pPr indent="963580" algn="ctr" defTabSz="410415">
        <a:defRPr>
          <a:solidFill>
            <a:schemeClr val="tx1"/>
          </a:solidFill>
          <a:latin typeface="+mn-lt"/>
          <a:ea typeface="+mn-ea"/>
          <a:cs typeface="+mn-cs"/>
          <a:sym typeface="Helvetica Light"/>
        </a:defRPr>
      </a:lvl7pPr>
      <a:lvl8pPr indent="1124178" algn="ctr" defTabSz="410415">
        <a:defRPr>
          <a:solidFill>
            <a:schemeClr val="tx1"/>
          </a:solidFill>
          <a:latin typeface="+mn-lt"/>
          <a:ea typeface="+mn-ea"/>
          <a:cs typeface="+mn-cs"/>
          <a:sym typeface="Helvetica Light"/>
        </a:defRPr>
      </a:lvl8pPr>
      <a:lvl9pPr indent="1284776" algn="ctr" defTabSz="410415">
        <a:defRPr>
          <a:solidFill>
            <a:schemeClr val="tx1"/>
          </a:solidFill>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40"/>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8"/>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spd="med"/>
  <p:txStyles>
    <p:titleStyle>
      <a:lvl1pPr algn="ctr" defTabSz="410436">
        <a:defRPr sz="5600">
          <a:latin typeface="+mn-lt"/>
          <a:ea typeface="+mn-ea"/>
          <a:cs typeface="+mn-cs"/>
          <a:sym typeface="Helvetica Light"/>
        </a:defRPr>
      </a:lvl1pPr>
      <a:lvl2pPr indent="160606" algn="ctr" defTabSz="410436">
        <a:defRPr sz="5600">
          <a:latin typeface="+mn-lt"/>
          <a:ea typeface="+mn-ea"/>
          <a:cs typeface="+mn-cs"/>
          <a:sym typeface="Helvetica Light"/>
        </a:defRPr>
      </a:lvl2pPr>
      <a:lvl3pPr indent="321208" algn="ctr" defTabSz="410436">
        <a:defRPr sz="5600">
          <a:latin typeface="+mn-lt"/>
          <a:ea typeface="+mn-ea"/>
          <a:cs typeface="+mn-cs"/>
          <a:sym typeface="Helvetica Light"/>
        </a:defRPr>
      </a:lvl3pPr>
      <a:lvl4pPr indent="481815" algn="ctr" defTabSz="410436">
        <a:defRPr sz="5600">
          <a:latin typeface="+mn-lt"/>
          <a:ea typeface="+mn-ea"/>
          <a:cs typeface="+mn-cs"/>
          <a:sym typeface="Helvetica Light"/>
        </a:defRPr>
      </a:lvl4pPr>
      <a:lvl5pPr indent="642420" algn="ctr" defTabSz="410436">
        <a:defRPr sz="5600">
          <a:latin typeface="+mn-lt"/>
          <a:ea typeface="+mn-ea"/>
          <a:cs typeface="+mn-cs"/>
          <a:sym typeface="Helvetica Light"/>
        </a:defRPr>
      </a:lvl5pPr>
      <a:lvl6pPr indent="803028" algn="ctr" defTabSz="410436">
        <a:defRPr sz="5600">
          <a:latin typeface="+mn-lt"/>
          <a:ea typeface="+mn-ea"/>
          <a:cs typeface="+mn-cs"/>
          <a:sym typeface="Helvetica Light"/>
        </a:defRPr>
      </a:lvl6pPr>
      <a:lvl7pPr indent="963629" algn="ctr" defTabSz="410436">
        <a:defRPr sz="5600">
          <a:latin typeface="+mn-lt"/>
          <a:ea typeface="+mn-ea"/>
          <a:cs typeface="+mn-cs"/>
          <a:sym typeface="Helvetica Light"/>
        </a:defRPr>
      </a:lvl7pPr>
      <a:lvl8pPr indent="1124236" algn="ctr" defTabSz="410436">
        <a:defRPr sz="5600">
          <a:latin typeface="+mn-lt"/>
          <a:ea typeface="+mn-ea"/>
          <a:cs typeface="+mn-cs"/>
          <a:sym typeface="Helvetica Light"/>
        </a:defRPr>
      </a:lvl8pPr>
      <a:lvl9pPr indent="1284842" algn="ctr" defTabSz="410436">
        <a:defRPr sz="5600">
          <a:latin typeface="+mn-lt"/>
          <a:ea typeface="+mn-ea"/>
          <a:cs typeface="+mn-cs"/>
          <a:sym typeface="Helvetica Light"/>
        </a:defRPr>
      </a:lvl9pPr>
    </p:titleStyle>
    <p:bodyStyle>
      <a:lvl1pPr marL="312288" indent="-312288" defTabSz="410436">
        <a:spcBef>
          <a:spcPts val="2953"/>
        </a:spcBef>
        <a:buSzPct val="75000"/>
        <a:buChar char="•"/>
        <a:defRPr sz="2500">
          <a:latin typeface="+mn-lt"/>
          <a:ea typeface="+mn-ea"/>
          <a:cs typeface="+mn-cs"/>
          <a:sym typeface="Helvetica Light"/>
        </a:defRPr>
      </a:lvl1pPr>
      <a:lvl2pPr marL="624576" indent="-312288" defTabSz="410436">
        <a:spcBef>
          <a:spcPts val="2953"/>
        </a:spcBef>
        <a:buSzPct val="75000"/>
        <a:buChar char="•"/>
        <a:defRPr sz="2500">
          <a:latin typeface="+mn-lt"/>
          <a:ea typeface="+mn-ea"/>
          <a:cs typeface="+mn-cs"/>
          <a:sym typeface="Helvetica Light"/>
        </a:defRPr>
      </a:lvl2pPr>
      <a:lvl3pPr marL="936864" indent="-312288" defTabSz="410436">
        <a:spcBef>
          <a:spcPts val="2953"/>
        </a:spcBef>
        <a:buSzPct val="75000"/>
        <a:buChar char="•"/>
        <a:defRPr sz="2500">
          <a:latin typeface="+mn-lt"/>
          <a:ea typeface="+mn-ea"/>
          <a:cs typeface="+mn-cs"/>
          <a:sym typeface="Helvetica Light"/>
        </a:defRPr>
      </a:lvl3pPr>
      <a:lvl4pPr marL="1249152" indent="-312288" defTabSz="410436">
        <a:spcBef>
          <a:spcPts val="2953"/>
        </a:spcBef>
        <a:buSzPct val="75000"/>
        <a:buChar char="•"/>
        <a:defRPr sz="2500">
          <a:latin typeface="+mn-lt"/>
          <a:ea typeface="+mn-ea"/>
          <a:cs typeface="+mn-cs"/>
          <a:sym typeface="Helvetica Light"/>
        </a:defRPr>
      </a:lvl4pPr>
      <a:lvl5pPr marL="1561440" indent="-312288" defTabSz="410436">
        <a:spcBef>
          <a:spcPts val="2953"/>
        </a:spcBef>
        <a:buSzPct val="75000"/>
        <a:buChar char="•"/>
        <a:defRPr sz="2500">
          <a:latin typeface="+mn-lt"/>
          <a:ea typeface="+mn-ea"/>
          <a:cs typeface="+mn-cs"/>
          <a:sym typeface="Helvetica Light"/>
        </a:defRPr>
      </a:lvl5pPr>
      <a:lvl6pPr marL="1873728" indent="-312288" defTabSz="410436">
        <a:spcBef>
          <a:spcPts val="2953"/>
        </a:spcBef>
        <a:buSzPct val="75000"/>
        <a:buChar char="•"/>
        <a:defRPr sz="2500">
          <a:latin typeface="+mn-lt"/>
          <a:ea typeface="+mn-ea"/>
          <a:cs typeface="+mn-cs"/>
          <a:sym typeface="Helvetica Light"/>
        </a:defRPr>
      </a:lvl6pPr>
      <a:lvl7pPr marL="2186016" indent="-312288" defTabSz="410436">
        <a:spcBef>
          <a:spcPts val="2953"/>
        </a:spcBef>
        <a:buSzPct val="75000"/>
        <a:buChar char="•"/>
        <a:defRPr sz="2500">
          <a:latin typeface="+mn-lt"/>
          <a:ea typeface="+mn-ea"/>
          <a:cs typeface="+mn-cs"/>
          <a:sym typeface="Helvetica Light"/>
        </a:defRPr>
      </a:lvl7pPr>
      <a:lvl8pPr marL="2498304" indent="-312288" defTabSz="410436">
        <a:spcBef>
          <a:spcPts val="2953"/>
        </a:spcBef>
        <a:buSzPct val="75000"/>
        <a:buChar char="•"/>
        <a:defRPr sz="2500">
          <a:latin typeface="+mn-lt"/>
          <a:ea typeface="+mn-ea"/>
          <a:cs typeface="+mn-cs"/>
          <a:sym typeface="Helvetica Light"/>
        </a:defRPr>
      </a:lvl8pPr>
      <a:lvl9pPr marL="2810592" indent="-312288" defTabSz="410436">
        <a:spcBef>
          <a:spcPts val="2953"/>
        </a:spcBef>
        <a:buSzPct val="75000"/>
        <a:buChar char="•"/>
        <a:defRPr sz="2500">
          <a:latin typeface="+mn-lt"/>
          <a:ea typeface="+mn-ea"/>
          <a:cs typeface="+mn-cs"/>
          <a:sym typeface="Helvetica Light"/>
        </a:defRPr>
      </a:lvl9pPr>
    </p:bodyStyle>
    <p:otherStyle>
      <a:lvl1pPr algn="ctr" defTabSz="410436">
        <a:defRPr>
          <a:solidFill>
            <a:schemeClr val="tx1"/>
          </a:solidFill>
          <a:latin typeface="+mn-lt"/>
          <a:ea typeface="+mn-ea"/>
          <a:cs typeface="+mn-cs"/>
          <a:sym typeface="Helvetica Light"/>
        </a:defRPr>
      </a:lvl1pPr>
      <a:lvl2pPr indent="160606" algn="ctr" defTabSz="410436">
        <a:defRPr>
          <a:solidFill>
            <a:schemeClr val="tx1"/>
          </a:solidFill>
          <a:latin typeface="+mn-lt"/>
          <a:ea typeface="+mn-ea"/>
          <a:cs typeface="+mn-cs"/>
          <a:sym typeface="Helvetica Light"/>
        </a:defRPr>
      </a:lvl2pPr>
      <a:lvl3pPr indent="321208" algn="ctr" defTabSz="410436">
        <a:defRPr>
          <a:solidFill>
            <a:schemeClr val="tx1"/>
          </a:solidFill>
          <a:latin typeface="+mn-lt"/>
          <a:ea typeface="+mn-ea"/>
          <a:cs typeface="+mn-cs"/>
          <a:sym typeface="Helvetica Light"/>
        </a:defRPr>
      </a:lvl3pPr>
      <a:lvl4pPr indent="481815" algn="ctr" defTabSz="410436">
        <a:defRPr>
          <a:solidFill>
            <a:schemeClr val="tx1"/>
          </a:solidFill>
          <a:latin typeface="+mn-lt"/>
          <a:ea typeface="+mn-ea"/>
          <a:cs typeface="+mn-cs"/>
          <a:sym typeface="Helvetica Light"/>
        </a:defRPr>
      </a:lvl4pPr>
      <a:lvl5pPr indent="642420" algn="ctr" defTabSz="410436">
        <a:defRPr>
          <a:solidFill>
            <a:schemeClr val="tx1"/>
          </a:solidFill>
          <a:latin typeface="+mn-lt"/>
          <a:ea typeface="+mn-ea"/>
          <a:cs typeface="+mn-cs"/>
          <a:sym typeface="Helvetica Light"/>
        </a:defRPr>
      </a:lvl5pPr>
      <a:lvl6pPr indent="803028" algn="ctr" defTabSz="410436">
        <a:defRPr>
          <a:solidFill>
            <a:schemeClr val="tx1"/>
          </a:solidFill>
          <a:latin typeface="+mn-lt"/>
          <a:ea typeface="+mn-ea"/>
          <a:cs typeface="+mn-cs"/>
          <a:sym typeface="Helvetica Light"/>
        </a:defRPr>
      </a:lvl6pPr>
      <a:lvl7pPr indent="963629" algn="ctr" defTabSz="410436">
        <a:defRPr>
          <a:solidFill>
            <a:schemeClr val="tx1"/>
          </a:solidFill>
          <a:latin typeface="+mn-lt"/>
          <a:ea typeface="+mn-ea"/>
          <a:cs typeface="+mn-cs"/>
          <a:sym typeface="Helvetica Light"/>
        </a:defRPr>
      </a:lvl7pPr>
      <a:lvl8pPr indent="1124236" algn="ctr" defTabSz="410436">
        <a:defRPr>
          <a:solidFill>
            <a:schemeClr val="tx1"/>
          </a:solidFill>
          <a:latin typeface="+mn-lt"/>
          <a:ea typeface="+mn-ea"/>
          <a:cs typeface="+mn-cs"/>
          <a:sym typeface="Helvetica Light"/>
        </a:defRPr>
      </a:lvl8pPr>
      <a:lvl9pPr indent="1284842" algn="ctr" defTabSz="410436">
        <a:defRPr>
          <a:solidFill>
            <a:schemeClr val="tx1"/>
          </a:solidFill>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40"/>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8"/>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txStyles>
    <p:titleStyle>
      <a:lvl1pPr algn="ctr" defTabSz="410457">
        <a:defRPr sz="5600">
          <a:latin typeface="+mn-lt"/>
          <a:ea typeface="+mn-ea"/>
          <a:cs typeface="+mn-cs"/>
          <a:sym typeface="Helvetica Light"/>
        </a:defRPr>
      </a:lvl1pPr>
      <a:lvl2pPr indent="160614" algn="ctr" defTabSz="410457">
        <a:defRPr sz="5600">
          <a:latin typeface="+mn-lt"/>
          <a:ea typeface="+mn-ea"/>
          <a:cs typeface="+mn-cs"/>
          <a:sym typeface="Helvetica Light"/>
        </a:defRPr>
      </a:lvl2pPr>
      <a:lvl3pPr indent="321225" algn="ctr" defTabSz="410457">
        <a:defRPr sz="5600">
          <a:latin typeface="+mn-lt"/>
          <a:ea typeface="+mn-ea"/>
          <a:cs typeface="+mn-cs"/>
          <a:sym typeface="Helvetica Light"/>
        </a:defRPr>
      </a:lvl3pPr>
      <a:lvl4pPr indent="481840" algn="ctr" defTabSz="410457">
        <a:defRPr sz="5600">
          <a:latin typeface="+mn-lt"/>
          <a:ea typeface="+mn-ea"/>
          <a:cs typeface="+mn-cs"/>
          <a:sym typeface="Helvetica Light"/>
        </a:defRPr>
      </a:lvl4pPr>
      <a:lvl5pPr indent="642453" algn="ctr" defTabSz="410457">
        <a:defRPr sz="5600">
          <a:latin typeface="+mn-lt"/>
          <a:ea typeface="+mn-ea"/>
          <a:cs typeface="+mn-cs"/>
          <a:sym typeface="Helvetica Light"/>
        </a:defRPr>
      </a:lvl5pPr>
      <a:lvl6pPr indent="803069" algn="ctr" defTabSz="410457">
        <a:defRPr sz="5600">
          <a:latin typeface="+mn-lt"/>
          <a:ea typeface="+mn-ea"/>
          <a:cs typeface="+mn-cs"/>
          <a:sym typeface="Helvetica Light"/>
        </a:defRPr>
      </a:lvl6pPr>
      <a:lvl7pPr indent="963678" algn="ctr" defTabSz="410457">
        <a:defRPr sz="5600">
          <a:latin typeface="+mn-lt"/>
          <a:ea typeface="+mn-ea"/>
          <a:cs typeface="+mn-cs"/>
          <a:sym typeface="Helvetica Light"/>
        </a:defRPr>
      </a:lvl7pPr>
      <a:lvl8pPr indent="1124293" algn="ctr" defTabSz="410457">
        <a:defRPr sz="5600">
          <a:latin typeface="+mn-lt"/>
          <a:ea typeface="+mn-ea"/>
          <a:cs typeface="+mn-cs"/>
          <a:sym typeface="Helvetica Light"/>
        </a:defRPr>
      </a:lvl8pPr>
      <a:lvl9pPr indent="1284908" algn="ctr" defTabSz="410457">
        <a:defRPr sz="5600">
          <a:latin typeface="+mn-lt"/>
          <a:ea typeface="+mn-ea"/>
          <a:cs typeface="+mn-cs"/>
          <a:sym typeface="Helvetica Light"/>
        </a:defRPr>
      </a:lvl9pPr>
    </p:titleStyle>
    <p:bodyStyle>
      <a:lvl1pPr marL="312304" indent="-312304" defTabSz="410457">
        <a:spcBef>
          <a:spcPts val="2953"/>
        </a:spcBef>
        <a:buSzPct val="75000"/>
        <a:buChar char="•"/>
        <a:defRPr sz="2500">
          <a:latin typeface="+mn-lt"/>
          <a:ea typeface="+mn-ea"/>
          <a:cs typeface="+mn-cs"/>
          <a:sym typeface="Helvetica Light"/>
        </a:defRPr>
      </a:lvl1pPr>
      <a:lvl2pPr marL="624608" indent="-312304" defTabSz="410457">
        <a:spcBef>
          <a:spcPts val="2953"/>
        </a:spcBef>
        <a:buSzPct val="75000"/>
        <a:buChar char="•"/>
        <a:defRPr sz="2500">
          <a:latin typeface="+mn-lt"/>
          <a:ea typeface="+mn-ea"/>
          <a:cs typeface="+mn-cs"/>
          <a:sym typeface="Helvetica Light"/>
        </a:defRPr>
      </a:lvl2pPr>
      <a:lvl3pPr marL="936912" indent="-312304" defTabSz="410457">
        <a:spcBef>
          <a:spcPts val="2953"/>
        </a:spcBef>
        <a:buSzPct val="75000"/>
        <a:buChar char="•"/>
        <a:defRPr sz="2500">
          <a:latin typeface="+mn-lt"/>
          <a:ea typeface="+mn-ea"/>
          <a:cs typeface="+mn-cs"/>
          <a:sym typeface="Helvetica Light"/>
        </a:defRPr>
      </a:lvl3pPr>
      <a:lvl4pPr marL="1249216" indent="-312304" defTabSz="410457">
        <a:spcBef>
          <a:spcPts val="2953"/>
        </a:spcBef>
        <a:buSzPct val="75000"/>
        <a:buChar char="•"/>
        <a:defRPr sz="2500">
          <a:latin typeface="+mn-lt"/>
          <a:ea typeface="+mn-ea"/>
          <a:cs typeface="+mn-cs"/>
          <a:sym typeface="Helvetica Light"/>
        </a:defRPr>
      </a:lvl4pPr>
      <a:lvl5pPr marL="1561520" indent="-312304" defTabSz="410457">
        <a:spcBef>
          <a:spcPts val="2953"/>
        </a:spcBef>
        <a:buSzPct val="75000"/>
        <a:buChar char="•"/>
        <a:defRPr sz="2500">
          <a:latin typeface="+mn-lt"/>
          <a:ea typeface="+mn-ea"/>
          <a:cs typeface="+mn-cs"/>
          <a:sym typeface="Helvetica Light"/>
        </a:defRPr>
      </a:lvl5pPr>
      <a:lvl6pPr marL="1873824" indent="-312304" defTabSz="410457">
        <a:spcBef>
          <a:spcPts val="2953"/>
        </a:spcBef>
        <a:buSzPct val="75000"/>
        <a:buChar char="•"/>
        <a:defRPr sz="2500">
          <a:latin typeface="+mn-lt"/>
          <a:ea typeface="+mn-ea"/>
          <a:cs typeface="+mn-cs"/>
          <a:sym typeface="Helvetica Light"/>
        </a:defRPr>
      </a:lvl6pPr>
      <a:lvl7pPr marL="2186128" indent="-312304" defTabSz="410457">
        <a:spcBef>
          <a:spcPts val="2953"/>
        </a:spcBef>
        <a:buSzPct val="75000"/>
        <a:buChar char="•"/>
        <a:defRPr sz="2500">
          <a:latin typeface="+mn-lt"/>
          <a:ea typeface="+mn-ea"/>
          <a:cs typeface="+mn-cs"/>
          <a:sym typeface="Helvetica Light"/>
        </a:defRPr>
      </a:lvl7pPr>
      <a:lvl8pPr marL="2498432" indent="-312304" defTabSz="410457">
        <a:spcBef>
          <a:spcPts val="2953"/>
        </a:spcBef>
        <a:buSzPct val="75000"/>
        <a:buChar char="•"/>
        <a:defRPr sz="2500">
          <a:latin typeface="+mn-lt"/>
          <a:ea typeface="+mn-ea"/>
          <a:cs typeface="+mn-cs"/>
          <a:sym typeface="Helvetica Light"/>
        </a:defRPr>
      </a:lvl8pPr>
      <a:lvl9pPr marL="2810736" indent="-312304" defTabSz="410457">
        <a:spcBef>
          <a:spcPts val="2953"/>
        </a:spcBef>
        <a:buSzPct val="75000"/>
        <a:buChar char="•"/>
        <a:defRPr sz="2500">
          <a:latin typeface="+mn-lt"/>
          <a:ea typeface="+mn-ea"/>
          <a:cs typeface="+mn-cs"/>
          <a:sym typeface="Helvetica Light"/>
        </a:defRPr>
      </a:lvl9pPr>
    </p:bodyStyle>
    <p:otherStyle>
      <a:lvl1pPr algn="ctr" defTabSz="410457">
        <a:defRPr>
          <a:solidFill>
            <a:schemeClr val="tx1"/>
          </a:solidFill>
          <a:latin typeface="+mn-lt"/>
          <a:ea typeface="+mn-ea"/>
          <a:cs typeface="+mn-cs"/>
          <a:sym typeface="Helvetica Light"/>
        </a:defRPr>
      </a:lvl1pPr>
      <a:lvl2pPr indent="160614" algn="ctr" defTabSz="410457">
        <a:defRPr>
          <a:solidFill>
            <a:schemeClr val="tx1"/>
          </a:solidFill>
          <a:latin typeface="+mn-lt"/>
          <a:ea typeface="+mn-ea"/>
          <a:cs typeface="+mn-cs"/>
          <a:sym typeface="Helvetica Light"/>
        </a:defRPr>
      </a:lvl2pPr>
      <a:lvl3pPr indent="321225" algn="ctr" defTabSz="410457">
        <a:defRPr>
          <a:solidFill>
            <a:schemeClr val="tx1"/>
          </a:solidFill>
          <a:latin typeface="+mn-lt"/>
          <a:ea typeface="+mn-ea"/>
          <a:cs typeface="+mn-cs"/>
          <a:sym typeface="Helvetica Light"/>
        </a:defRPr>
      </a:lvl3pPr>
      <a:lvl4pPr indent="481840" algn="ctr" defTabSz="410457">
        <a:defRPr>
          <a:solidFill>
            <a:schemeClr val="tx1"/>
          </a:solidFill>
          <a:latin typeface="+mn-lt"/>
          <a:ea typeface="+mn-ea"/>
          <a:cs typeface="+mn-cs"/>
          <a:sym typeface="Helvetica Light"/>
        </a:defRPr>
      </a:lvl4pPr>
      <a:lvl5pPr indent="642453" algn="ctr" defTabSz="410457">
        <a:defRPr>
          <a:solidFill>
            <a:schemeClr val="tx1"/>
          </a:solidFill>
          <a:latin typeface="+mn-lt"/>
          <a:ea typeface="+mn-ea"/>
          <a:cs typeface="+mn-cs"/>
          <a:sym typeface="Helvetica Light"/>
        </a:defRPr>
      </a:lvl5pPr>
      <a:lvl6pPr indent="803069" algn="ctr" defTabSz="410457">
        <a:defRPr>
          <a:solidFill>
            <a:schemeClr val="tx1"/>
          </a:solidFill>
          <a:latin typeface="+mn-lt"/>
          <a:ea typeface="+mn-ea"/>
          <a:cs typeface="+mn-cs"/>
          <a:sym typeface="Helvetica Light"/>
        </a:defRPr>
      </a:lvl6pPr>
      <a:lvl7pPr indent="963678" algn="ctr" defTabSz="410457">
        <a:defRPr>
          <a:solidFill>
            <a:schemeClr val="tx1"/>
          </a:solidFill>
          <a:latin typeface="+mn-lt"/>
          <a:ea typeface="+mn-ea"/>
          <a:cs typeface="+mn-cs"/>
          <a:sym typeface="Helvetica Light"/>
        </a:defRPr>
      </a:lvl7pPr>
      <a:lvl8pPr indent="1124293" algn="ctr" defTabSz="410457">
        <a:defRPr>
          <a:solidFill>
            <a:schemeClr val="tx1"/>
          </a:solidFill>
          <a:latin typeface="+mn-lt"/>
          <a:ea typeface="+mn-ea"/>
          <a:cs typeface="+mn-cs"/>
          <a:sym typeface="Helvetica Light"/>
        </a:defRPr>
      </a:lvl8pPr>
      <a:lvl9pPr indent="1284908" algn="ctr" defTabSz="410457">
        <a:defRPr>
          <a:solidFill>
            <a:schemeClr val="tx1"/>
          </a:solidFill>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40"/>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8"/>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3" r:id="rId5"/>
    <p:sldLayoutId id="2147483744" r:id="rId6"/>
    <p:sldLayoutId id="2147483745" r:id="rId7"/>
    <p:sldLayoutId id="2147483746" r:id="rId8"/>
    <p:sldLayoutId id="2147483747" r:id="rId9"/>
    <p:sldLayoutId id="2147483748" r:id="rId10"/>
  </p:sldLayoutIdLst>
  <p:transition spd="med"/>
  <p:txStyles>
    <p:titleStyle>
      <a:lvl1pPr algn="ctr" defTabSz="410499">
        <a:defRPr sz="5600">
          <a:latin typeface="+mn-lt"/>
          <a:ea typeface="+mn-ea"/>
          <a:cs typeface="+mn-cs"/>
          <a:sym typeface="Helvetica Light"/>
        </a:defRPr>
      </a:lvl1pPr>
      <a:lvl2pPr indent="160631" algn="ctr" defTabSz="410499">
        <a:defRPr sz="5600">
          <a:latin typeface="+mn-lt"/>
          <a:ea typeface="+mn-ea"/>
          <a:cs typeface="+mn-cs"/>
          <a:sym typeface="Helvetica Light"/>
        </a:defRPr>
      </a:lvl2pPr>
      <a:lvl3pPr indent="321258" algn="ctr" defTabSz="410499">
        <a:defRPr sz="5600">
          <a:latin typeface="+mn-lt"/>
          <a:ea typeface="+mn-ea"/>
          <a:cs typeface="+mn-cs"/>
          <a:sym typeface="Helvetica Light"/>
        </a:defRPr>
      </a:lvl3pPr>
      <a:lvl4pPr indent="481889" algn="ctr" defTabSz="410499">
        <a:defRPr sz="5600">
          <a:latin typeface="+mn-lt"/>
          <a:ea typeface="+mn-ea"/>
          <a:cs typeface="+mn-cs"/>
          <a:sym typeface="Helvetica Light"/>
        </a:defRPr>
      </a:lvl4pPr>
      <a:lvl5pPr indent="642519" algn="ctr" defTabSz="410499">
        <a:defRPr sz="5600">
          <a:latin typeface="+mn-lt"/>
          <a:ea typeface="+mn-ea"/>
          <a:cs typeface="+mn-cs"/>
          <a:sym typeface="Helvetica Light"/>
        </a:defRPr>
      </a:lvl5pPr>
      <a:lvl6pPr indent="803151" algn="ctr" defTabSz="410499">
        <a:defRPr sz="5600">
          <a:latin typeface="+mn-lt"/>
          <a:ea typeface="+mn-ea"/>
          <a:cs typeface="+mn-cs"/>
          <a:sym typeface="Helvetica Light"/>
        </a:defRPr>
      </a:lvl6pPr>
      <a:lvl7pPr indent="963776" algn="ctr" defTabSz="410499">
        <a:defRPr sz="5600">
          <a:latin typeface="+mn-lt"/>
          <a:ea typeface="+mn-ea"/>
          <a:cs typeface="+mn-cs"/>
          <a:sym typeface="Helvetica Light"/>
        </a:defRPr>
      </a:lvl7pPr>
      <a:lvl8pPr indent="1124409" algn="ctr" defTabSz="410499">
        <a:defRPr sz="5600">
          <a:latin typeface="+mn-lt"/>
          <a:ea typeface="+mn-ea"/>
          <a:cs typeface="+mn-cs"/>
          <a:sym typeface="Helvetica Light"/>
        </a:defRPr>
      </a:lvl8pPr>
      <a:lvl9pPr indent="1285039" algn="ctr" defTabSz="410499">
        <a:defRPr sz="5600">
          <a:latin typeface="+mn-lt"/>
          <a:ea typeface="+mn-ea"/>
          <a:cs typeface="+mn-cs"/>
          <a:sym typeface="Helvetica Light"/>
        </a:defRPr>
      </a:lvl9pPr>
    </p:titleStyle>
    <p:bodyStyle>
      <a:lvl1pPr marL="312336" indent="-312336" defTabSz="410499">
        <a:spcBef>
          <a:spcPts val="2953"/>
        </a:spcBef>
        <a:buSzPct val="75000"/>
        <a:buChar char="•"/>
        <a:defRPr sz="2500">
          <a:latin typeface="+mn-lt"/>
          <a:ea typeface="+mn-ea"/>
          <a:cs typeface="+mn-cs"/>
          <a:sym typeface="Helvetica Light"/>
        </a:defRPr>
      </a:lvl1pPr>
      <a:lvl2pPr marL="624672" indent="-312336" defTabSz="410499">
        <a:spcBef>
          <a:spcPts val="2953"/>
        </a:spcBef>
        <a:buSzPct val="75000"/>
        <a:buChar char="•"/>
        <a:defRPr sz="2500">
          <a:latin typeface="+mn-lt"/>
          <a:ea typeface="+mn-ea"/>
          <a:cs typeface="+mn-cs"/>
          <a:sym typeface="Helvetica Light"/>
        </a:defRPr>
      </a:lvl2pPr>
      <a:lvl3pPr marL="937008" indent="-312336" defTabSz="410499">
        <a:spcBef>
          <a:spcPts val="2953"/>
        </a:spcBef>
        <a:buSzPct val="75000"/>
        <a:buChar char="•"/>
        <a:defRPr sz="2500">
          <a:latin typeface="+mn-lt"/>
          <a:ea typeface="+mn-ea"/>
          <a:cs typeface="+mn-cs"/>
          <a:sym typeface="Helvetica Light"/>
        </a:defRPr>
      </a:lvl3pPr>
      <a:lvl4pPr marL="1249344" indent="-312336" defTabSz="410499">
        <a:spcBef>
          <a:spcPts val="2953"/>
        </a:spcBef>
        <a:buSzPct val="75000"/>
        <a:buChar char="•"/>
        <a:defRPr sz="2500">
          <a:latin typeface="+mn-lt"/>
          <a:ea typeface="+mn-ea"/>
          <a:cs typeface="+mn-cs"/>
          <a:sym typeface="Helvetica Light"/>
        </a:defRPr>
      </a:lvl4pPr>
      <a:lvl5pPr marL="1561680" indent="-312336" defTabSz="410499">
        <a:spcBef>
          <a:spcPts val="2953"/>
        </a:spcBef>
        <a:buSzPct val="75000"/>
        <a:buChar char="•"/>
        <a:defRPr sz="2500">
          <a:latin typeface="+mn-lt"/>
          <a:ea typeface="+mn-ea"/>
          <a:cs typeface="+mn-cs"/>
          <a:sym typeface="Helvetica Light"/>
        </a:defRPr>
      </a:lvl5pPr>
      <a:lvl6pPr marL="1874016" indent="-312336" defTabSz="410499">
        <a:spcBef>
          <a:spcPts val="2953"/>
        </a:spcBef>
        <a:buSzPct val="75000"/>
        <a:buChar char="•"/>
        <a:defRPr sz="2500">
          <a:latin typeface="+mn-lt"/>
          <a:ea typeface="+mn-ea"/>
          <a:cs typeface="+mn-cs"/>
          <a:sym typeface="Helvetica Light"/>
        </a:defRPr>
      </a:lvl6pPr>
      <a:lvl7pPr marL="2186352" indent="-312336" defTabSz="410499">
        <a:spcBef>
          <a:spcPts val="2953"/>
        </a:spcBef>
        <a:buSzPct val="75000"/>
        <a:buChar char="•"/>
        <a:defRPr sz="2500">
          <a:latin typeface="+mn-lt"/>
          <a:ea typeface="+mn-ea"/>
          <a:cs typeface="+mn-cs"/>
          <a:sym typeface="Helvetica Light"/>
        </a:defRPr>
      </a:lvl7pPr>
      <a:lvl8pPr marL="2498688" indent="-312336" defTabSz="410499">
        <a:spcBef>
          <a:spcPts val="2953"/>
        </a:spcBef>
        <a:buSzPct val="75000"/>
        <a:buChar char="•"/>
        <a:defRPr sz="2500">
          <a:latin typeface="+mn-lt"/>
          <a:ea typeface="+mn-ea"/>
          <a:cs typeface="+mn-cs"/>
          <a:sym typeface="Helvetica Light"/>
        </a:defRPr>
      </a:lvl8pPr>
      <a:lvl9pPr marL="2811024" indent="-312336" defTabSz="410499">
        <a:spcBef>
          <a:spcPts val="2953"/>
        </a:spcBef>
        <a:buSzPct val="75000"/>
        <a:buChar char="•"/>
        <a:defRPr sz="2500">
          <a:latin typeface="+mn-lt"/>
          <a:ea typeface="+mn-ea"/>
          <a:cs typeface="+mn-cs"/>
          <a:sym typeface="Helvetica Light"/>
        </a:defRPr>
      </a:lvl9pPr>
    </p:bodyStyle>
    <p:otherStyle>
      <a:lvl1pPr algn="ctr" defTabSz="410499">
        <a:defRPr>
          <a:solidFill>
            <a:schemeClr val="tx1"/>
          </a:solidFill>
          <a:latin typeface="+mn-lt"/>
          <a:ea typeface="+mn-ea"/>
          <a:cs typeface="+mn-cs"/>
          <a:sym typeface="Helvetica Light"/>
        </a:defRPr>
      </a:lvl1pPr>
      <a:lvl2pPr indent="160631" algn="ctr" defTabSz="410499">
        <a:defRPr>
          <a:solidFill>
            <a:schemeClr val="tx1"/>
          </a:solidFill>
          <a:latin typeface="+mn-lt"/>
          <a:ea typeface="+mn-ea"/>
          <a:cs typeface="+mn-cs"/>
          <a:sym typeface="Helvetica Light"/>
        </a:defRPr>
      </a:lvl2pPr>
      <a:lvl3pPr indent="321258" algn="ctr" defTabSz="410499">
        <a:defRPr>
          <a:solidFill>
            <a:schemeClr val="tx1"/>
          </a:solidFill>
          <a:latin typeface="+mn-lt"/>
          <a:ea typeface="+mn-ea"/>
          <a:cs typeface="+mn-cs"/>
          <a:sym typeface="Helvetica Light"/>
        </a:defRPr>
      </a:lvl3pPr>
      <a:lvl4pPr indent="481889" algn="ctr" defTabSz="410499">
        <a:defRPr>
          <a:solidFill>
            <a:schemeClr val="tx1"/>
          </a:solidFill>
          <a:latin typeface="+mn-lt"/>
          <a:ea typeface="+mn-ea"/>
          <a:cs typeface="+mn-cs"/>
          <a:sym typeface="Helvetica Light"/>
        </a:defRPr>
      </a:lvl4pPr>
      <a:lvl5pPr indent="642519" algn="ctr" defTabSz="410499">
        <a:defRPr>
          <a:solidFill>
            <a:schemeClr val="tx1"/>
          </a:solidFill>
          <a:latin typeface="+mn-lt"/>
          <a:ea typeface="+mn-ea"/>
          <a:cs typeface="+mn-cs"/>
          <a:sym typeface="Helvetica Light"/>
        </a:defRPr>
      </a:lvl5pPr>
      <a:lvl6pPr indent="803151" algn="ctr" defTabSz="410499">
        <a:defRPr>
          <a:solidFill>
            <a:schemeClr val="tx1"/>
          </a:solidFill>
          <a:latin typeface="+mn-lt"/>
          <a:ea typeface="+mn-ea"/>
          <a:cs typeface="+mn-cs"/>
          <a:sym typeface="Helvetica Light"/>
        </a:defRPr>
      </a:lvl6pPr>
      <a:lvl7pPr indent="963776" algn="ctr" defTabSz="410499">
        <a:defRPr>
          <a:solidFill>
            <a:schemeClr val="tx1"/>
          </a:solidFill>
          <a:latin typeface="+mn-lt"/>
          <a:ea typeface="+mn-ea"/>
          <a:cs typeface="+mn-cs"/>
          <a:sym typeface="Helvetica Light"/>
        </a:defRPr>
      </a:lvl7pPr>
      <a:lvl8pPr indent="1124409" algn="ctr" defTabSz="410499">
        <a:defRPr>
          <a:solidFill>
            <a:schemeClr val="tx1"/>
          </a:solidFill>
          <a:latin typeface="+mn-lt"/>
          <a:ea typeface="+mn-ea"/>
          <a:cs typeface="+mn-cs"/>
          <a:sym typeface="Helvetica Light"/>
        </a:defRPr>
      </a:lvl8pPr>
      <a:lvl9pPr indent="1285039" algn="ctr" defTabSz="410499">
        <a:defRPr>
          <a:solidFill>
            <a:schemeClr val="tx1"/>
          </a:solidFill>
          <a:latin typeface="+mn-lt"/>
          <a:ea typeface="+mn-ea"/>
          <a:cs typeface="+mn-cs"/>
          <a:sym typeface="Helvetica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40"/>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8"/>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med"/>
  <p:txStyles>
    <p:titleStyle>
      <a:lvl1pPr algn="ctr" defTabSz="410646">
        <a:defRPr sz="5600">
          <a:latin typeface="+mn-lt"/>
          <a:ea typeface="+mn-ea"/>
          <a:cs typeface="+mn-cs"/>
          <a:sym typeface="Helvetica Light"/>
        </a:defRPr>
      </a:lvl1pPr>
      <a:lvl2pPr indent="160688" algn="ctr" defTabSz="410646">
        <a:defRPr sz="5600">
          <a:latin typeface="+mn-lt"/>
          <a:ea typeface="+mn-ea"/>
          <a:cs typeface="+mn-cs"/>
          <a:sym typeface="Helvetica Light"/>
        </a:defRPr>
      </a:lvl2pPr>
      <a:lvl3pPr indent="321374" algn="ctr" defTabSz="410646">
        <a:defRPr sz="5600">
          <a:latin typeface="+mn-lt"/>
          <a:ea typeface="+mn-ea"/>
          <a:cs typeface="+mn-cs"/>
          <a:sym typeface="Helvetica Light"/>
        </a:defRPr>
      </a:lvl3pPr>
      <a:lvl4pPr indent="482062" algn="ctr" defTabSz="410646">
        <a:defRPr sz="5600">
          <a:latin typeface="+mn-lt"/>
          <a:ea typeface="+mn-ea"/>
          <a:cs typeface="+mn-cs"/>
          <a:sym typeface="Helvetica Light"/>
        </a:defRPr>
      </a:lvl4pPr>
      <a:lvl5pPr indent="642750" algn="ctr" defTabSz="410646">
        <a:defRPr sz="5600">
          <a:latin typeface="+mn-lt"/>
          <a:ea typeface="+mn-ea"/>
          <a:cs typeface="+mn-cs"/>
          <a:sym typeface="Helvetica Light"/>
        </a:defRPr>
      </a:lvl5pPr>
      <a:lvl6pPr indent="803438" algn="ctr" defTabSz="410646">
        <a:defRPr sz="5600">
          <a:latin typeface="+mn-lt"/>
          <a:ea typeface="+mn-ea"/>
          <a:cs typeface="+mn-cs"/>
          <a:sym typeface="Helvetica Light"/>
        </a:defRPr>
      </a:lvl6pPr>
      <a:lvl7pPr indent="964124" algn="ctr" defTabSz="410646">
        <a:defRPr sz="5600">
          <a:latin typeface="+mn-lt"/>
          <a:ea typeface="+mn-ea"/>
          <a:cs typeface="+mn-cs"/>
          <a:sym typeface="Helvetica Light"/>
        </a:defRPr>
      </a:lvl7pPr>
      <a:lvl8pPr indent="1124814" algn="ctr" defTabSz="410646">
        <a:defRPr sz="5600">
          <a:latin typeface="+mn-lt"/>
          <a:ea typeface="+mn-ea"/>
          <a:cs typeface="+mn-cs"/>
          <a:sym typeface="Helvetica Light"/>
        </a:defRPr>
      </a:lvl8pPr>
      <a:lvl9pPr indent="1285500" algn="ctr" defTabSz="410646">
        <a:defRPr sz="5600">
          <a:latin typeface="+mn-lt"/>
          <a:ea typeface="+mn-ea"/>
          <a:cs typeface="+mn-cs"/>
          <a:sym typeface="Helvetica Light"/>
        </a:defRPr>
      </a:lvl9pPr>
    </p:titleStyle>
    <p:bodyStyle>
      <a:lvl1pPr marL="312448" indent="-312448" defTabSz="410646">
        <a:spcBef>
          <a:spcPts val="2953"/>
        </a:spcBef>
        <a:buSzPct val="75000"/>
        <a:buChar char="•"/>
        <a:defRPr sz="2500">
          <a:latin typeface="+mn-lt"/>
          <a:ea typeface="+mn-ea"/>
          <a:cs typeface="+mn-cs"/>
          <a:sym typeface="Helvetica Light"/>
        </a:defRPr>
      </a:lvl1pPr>
      <a:lvl2pPr marL="624896" indent="-312448" defTabSz="410646">
        <a:spcBef>
          <a:spcPts val="2953"/>
        </a:spcBef>
        <a:buSzPct val="75000"/>
        <a:buChar char="•"/>
        <a:defRPr sz="2500">
          <a:latin typeface="+mn-lt"/>
          <a:ea typeface="+mn-ea"/>
          <a:cs typeface="+mn-cs"/>
          <a:sym typeface="Helvetica Light"/>
        </a:defRPr>
      </a:lvl2pPr>
      <a:lvl3pPr marL="937344" indent="-312448" defTabSz="410646">
        <a:spcBef>
          <a:spcPts val="2953"/>
        </a:spcBef>
        <a:buSzPct val="75000"/>
        <a:buChar char="•"/>
        <a:defRPr sz="2500">
          <a:latin typeface="+mn-lt"/>
          <a:ea typeface="+mn-ea"/>
          <a:cs typeface="+mn-cs"/>
          <a:sym typeface="Helvetica Light"/>
        </a:defRPr>
      </a:lvl3pPr>
      <a:lvl4pPr marL="1249792" indent="-312448" defTabSz="410646">
        <a:spcBef>
          <a:spcPts val="2953"/>
        </a:spcBef>
        <a:buSzPct val="75000"/>
        <a:buChar char="•"/>
        <a:defRPr sz="2500">
          <a:latin typeface="+mn-lt"/>
          <a:ea typeface="+mn-ea"/>
          <a:cs typeface="+mn-cs"/>
          <a:sym typeface="Helvetica Light"/>
        </a:defRPr>
      </a:lvl4pPr>
      <a:lvl5pPr marL="1562240" indent="-312448" defTabSz="410646">
        <a:spcBef>
          <a:spcPts val="2953"/>
        </a:spcBef>
        <a:buSzPct val="75000"/>
        <a:buChar char="•"/>
        <a:defRPr sz="2500">
          <a:latin typeface="+mn-lt"/>
          <a:ea typeface="+mn-ea"/>
          <a:cs typeface="+mn-cs"/>
          <a:sym typeface="Helvetica Light"/>
        </a:defRPr>
      </a:lvl5pPr>
      <a:lvl6pPr marL="1874688" indent="-312448" defTabSz="410646">
        <a:spcBef>
          <a:spcPts val="2953"/>
        </a:spcBef>
        <a:buSzPct val="75000"/>
        <a:buChar char="•"/>
        <a:defRPr sz="2500">
          <a:latin typeface="+mn-lt"/>
          <a:ea typeface="+mn-ea"/>
          <a:cs typeface="+mn-cs"/>
          <a:sym typeface="Helvetica Light"/>
        </a:defRPr>
      </a:lvl6pPr>
      <a:lvl7pPr marL="2187136" indent="-312448" defTabSz="410646">
        <a:spcBef>
          <a:spcPts val="2953"/>
        </a:spcBef>
        <a:buSzPct val="75000"/>
        <a:buChar char="•"/>
        <a:defRPr sz="2500">
          <a:latin typeface="+mn-lt"/>
          <a:ea typeface="+mn-ea"/>
          <a:cs typeface="+mn-cs"/>
          <a:sym typeface="Helvetica Light"/>
        </a:defRPr>
      </a:lvl7pPr>
      <a:lvl8pPr marL="2499584" indent="-312448" defTabSz="410646">
        <a:spcBef>
          <a:spcPts val="2953"/>
        </a:spcBef>
        <a:buSzPct val="75000"/>
        <a:buChar char="•"/>
        <a:defRPr sz="2500">
          <a:latin typeface="+mn-lt"/>
          <a:ea typeface="+mn-ea"/>
          <a:cs typeface="+mn-cs"/>
          <a:sym typeface="Helvetica Light"/>
        </a:defRPr>
      </a:lvl8pPr>
      <a:lvl9pPr marL="2812032" indent="-312448" defTabSz="410646">
        <a:spcBef>
          <a:spcPts val="2953"/>
        </a:spcBef>
        <a:buSzPct val="75000"/>
        <a:buChar char="•"/>
        <a:defRPr sz="2500">
          <a:latin typeface="+mn-lt"/>
          <a:ea typeface="+mn-ea"/>
          <a:cs typeface="+mn-cs"/>
          <a:sym typeface="Helvetica Light"/>
        </a:defRPr>
      </a:lvl9pPr>
    </p:bodyStyle>
    <p:otherStyle>
      <a:lvl1pPr algn="ctr" defTabSz="410646">
        <a:defRPr>
          <a:solidFill>
            <a:schemeClr val="tx1"/>
          </a:solidFill>
          <a:latin typeface="+mn-lt"/>
          <a:ea typeface="+mn-ea"/>
          <a:cs typeface="+mn-cs"/>
          <a:sym typeface="Helvetica Light"/>
        </a:defRPr>
      </a:lvl1pPr>
      <a:lvl2pPr indent="160688" algn="ctr" defTabSz="410646">
        <a:defRPr>
          <a:solidFill>
            <a:schemeClr val="tx1"/>
          </a:solidFill>
          <a:latin typeface="+mn-lt"/>
          <a:ea typeface="+mn-ea"/>
          <a:cs typeface="+mn-cs"/>
          <a:sym typeface="Helvetica Light"/>
        </a:defRPr>
      </a:lvl2pPr>
      <a:lvl3pPr indent="321374" algn="ctr" defTabSz="410646">
        <a:defRPr>
          <a:solidFill>
            <a:schemeClr val="tx1"/>
          </a:solidFill>
          <a:latin typeface="+mn-lt"/>
          <a:ea typeface="+mn-ea"/>
          <a:cs typeface="+mn-cs"/>
          <a:sym typeface="Helvetica Light"/>
        </a:defRPr>
      </a:lvl3pPr>
      <a:lvl4pPr indent="482062" algn="ctr" defTabSz="410646">
        <a:defRPr>
          <a:solidFill>
            <a:schemeClr val="tx1"/>
          </a:solidFill>
          <a:latin typeface="+mn-lt"/>
          <a:ea typeface="+mn-ea"/>
          <a:cs typeface="+mn-cs"/>
          <a:sym typeface="Helvetica Light"/>
        </a:defRPr>
      </a:lvl4pPr>
      <a:lvl5pPr indent="642750" algn="ctr" defTabSz="410646">
        <a:defRPr>
          <a:solidFill>
            <a:schemeClr val="tx1"/>
          </a:solidFill>
          <a:latin typeface="+mn-lt"/>
          <a:ea typeface="+mn-ea"/>
          <a:cs typeface="+mn-cs"/>
          <a:sym typeface="Helvetica Light"/>
        </a:defRPr>
      </a:lvl5pPr>
      <a:lvl6pPr indent="803438" algn="ctr" defTabSz="410646">
        <a:defRPr>
          <a:solidFill>
            <a:schemeClr val="tx1"/>
          </a:solidFill>
          <a:latin typeface="+mn-lt"/>
          <a:ea typeface="+mn-ea"/>
          <a:cs typeface="+mn-cs"/>
          <a:sym typeface="Helvetica Light"/>
        </a:defRPr>
      </a:lvl6pPr>
      <a:lvl7pPr indent="964124" algn="ctr" defTabSz="410646">
        <a:defRPr>
          <a:solidFill>
            <a:schemeClr val="tx1"/>
          </a:solidFill>
          <a:latin typeface="+mn-lt"/>
          <a:ea typeface="+mn-ea"/>
          <a:cs typeface="+mn-cs"/>
          <a:sym typeface="Helvetica Light"/>
        </a:defRPr>
      </a:lvl7pPr>
      <a:lvl8pPr indent="1124814" algn="ctr" defTabSz="410646">
        <a:defRPr>
          <a:solidFill>
            <a:schemeClr val="tx1"/>
          </a:solidFill>
          <a:latin typeface="+mn-lt"/>
          <a:ea typeface="+mn-ea"/>
          <a:cs typeface="+mn-cs"/>
          <a:sym typeface="Helvetica Light"/>
        </a:defRPr>
      </a:lvl8pPr>
      <a:lvl9pPr indent="1285500" algn="ctr" defTabSz="410646">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4.x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0.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8.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9.png"/><Relationship Id="rId2" Type="http://schemas.openxmlformats.org/officeDocument/2006/relationships/slideLayout" Target="../slideLayouts/slideLayout69.xml"/><Relationship Id="rId1" Type="http://schemas.openxmlformats.org/officeDocument/2006/relationships/tags" Target="../tags/tag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3.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79.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 Id="rId5" Type="http://schemas.openxmlformats.org/officeDocument/2006/relationships/image" Target="../media/image60.jpe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notesSlide" Target="../notesSlides/notesSlide1.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25.png"/><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7287" y="265467"/>
            <a:ext cx="7772400" cy="2187615"/>
          </a:xfrm>
        </p:spPr>
        <p:txBody>
          <a:bodyPr/>
          <a:lstStyle/>
          <a:p>
            <a:r>
              <a:rPr lang="en-US" sz="4000" dirty="0"/>
              <a:t/>
            </a:r>
            <a:br>
              <a:rPr lang="en-US" sz="4000" dirty="0"/>
            </a:br>
            <a:r>
              <a:rPr lang="en-US" sz="4000" dirty="0"/>
              <a:t> </a:t>
            </a:r>
            <a:r>
              <a:rPr lang="en-US" sz="4000" b="1" dirty="0"/>
              <a:t>Comparison studies on safety and efficacy different generations of recombinant products </a:t>
            </a:r>
            <a:r>
              <a:rPr lang="en-US" sz="4000" dirty="0"/>
              <a:t>	</a:t>
            </a:r>
          </a:p>
        </p:txBody>
      </p:sp>
      <p:sp>
        <p:nvSpPr>
          <p:cNvPr id="3" name="Sottotitolo 2"/>
          <p:cNvSpPr>
            <a:spLocks noGrp="1"/>
          </p:cNvSpPr>
          <p:nvPr>
            <p:ph type="subTitle" idx="1"/>
          </p:nvPr>
        </p:nvSpPr>
        <p:spPr>
          <a:xfrm>
            <a:off x="619123" y="2884585"/>
            <a:ext cx="7981949" cy="1398933"/>
          </a:xfrm>
        </p:spPr>
        <p:txBody>
          <a:bodyPr>
            <a:normAutofit fontScale="92500"/>
          </a:bodyPr>
          <a:lstStyle/>
          <a:p>
            <a:r>
              <a:rPr lang="it-IT" sz="3500" dirty="0"/>
              <a:t>Alfonso Iorio</a:t>
            </a:r>
          </a:p>
          <a:p>
            <a:r>
              <a:rPr lang="en-US" sz="3000" b="1" dirty="0" err="1"/>
              <a:t>Parsian</a:t>
            </a:r>
            <a:r>
              <a:rPr lang="en-US" sz="3000" b="1" dirty="0"/>
              <a:t> </a:t>
            </a:r>
            <a:r>
              <a:rPr lang="en-US" sz="3000" b="1" dirty="0" err="1"/>
              <a:t>Azadi</a:t>
            </a:r>
            <a:r>
              <a:rPr lang="en-US" sz="3000" b="1" dirty="0"/>
              <a:t> Hotel-Tehran-Iran </a:t>
            </a:r>
            <a:r>
              <a:rPr lang="it-IT" sz="3000" dirty="0"/>
              <a:t>, </a:t>
            </a:r>
            <a:r>
              <a:rPr lang="it-IT" sz="3000" dirty="0" err="1"/>
              <a:t>October</a:t>
            </a:r>
            <a:r>
              <a:rPr lang="it-IT" sz="3000" dirty="0"/>
              <a:t> 23</a:t>
            </a:r>
            <a:r>
              <a:rPr lang="it-IT" sz="3000" baseline="30000" dirty="0"/>
              <a:t>th</a:t>
            </a:r>
            <a:r>
              <a:rPr lang="it-IT" sz="3000" dirty="0"/>
              <a:t> 2014</a:t>
            </a:r>
            <a:endParaRPr lang="it-IT" sz="2600" dirty="0"/>
          </a:p>
        </p:txBody>
      </p:sp>
      <p:grpSp>
        <p:nvGrpSpPr>
          <p:cNvPr id="4" name="Group 3"/>
          <p:cNvGrpSpPr/>
          <p:nvPr/>
        </p:nvGrpSpPr>
        <p:grpSpPr>
          <a:xfrm>
            <a:off x="433867" y="4305215"/>
            <a:ext cx="8352430" cy="2224585"/>
            <a:chOff x="382137" y="286655"/>
            <a:chExt cx="8352430" cy="2224585"/>
          </a:xfrm>
        </p:grpSpPr>
        <p:sp>
          <p:nvSpPr>
            <p:cNvPr id="7" name="Rectangle 6"/>
            <p:cNvSpPr/>
            <p:nvPr/>
          </p:nvSpPr>
          <p:spPr>
            <a:xfrm>
              <a:off x="382137" y="286655"/>
              <a:ext cx="8352430" cy="2224585"/>
            </a:xfrm>
            <a:prstGeom prst="rect">
              <a:avLst/>
            </a:prstGeom>
            <a:solidFill>
              <a:schemeClr val="tx1"/>
            </a:solidFill>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cMDegHiResBlackLettersLine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7287" y="427023"/>
              <a:ext cx="2449812" cy="1811271"/>
            </a:xfrm>
            <a:prstGeom prst="rect">
              <a:avLst/>
            </a:prstGeom>
            <a:noFill/>
            <a:ln w="9525">
              <a:noFill/>
              <a:miter lim="800000"/>
              <a:headEnd/>
              <a:tailEnd/>
            </a:ln>
          </p:spPr>
        </p:pic>
        <p:pic>
          <p:nvPicPr>
            <p:cNvPr id="6" name="Picture 5" descr="HIRU_logo_New_forLind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2186" y="427023"/>
              <a:ext cx="2488560" cy="1811271"/>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1200" advTm="932">
        <p14:prism/>
      </p:transition>
    </mc:Choice>
    <mc:Fallback xmlns="">
      <p:transition xmlns:p14="http://schemas.microsoft.com/office/powerpoint/2010/main" spd="slow" advTm="93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917398" y="1584660"/>
            <a:ext cx="4681759" cy="4634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5D328"/>
          </a:solidFill>
          <a:ln w="50800">
            <a:solidFill>
              <a:srgbClr val="85888D"/>
            </a:solidFill>
            <a:miter lim="400000"/>
          </a:ln>
        </p:spPr>
        <p:txBody>
          <a:bodyPr lIns="0" tIns="0" rIns="0" bIns="0" anchor="ctr"/>
          <a:lstStyle/>
          <a:p>
            <a:pPr algn="ctr" defTabSz="410394">
              <a:defRPr sz="2400"/>
            </a:pPr>
            <a:endParaRPr sz="1700" kern="0">
              <a:solidFill>
                <a:sysClr val="windowText" lastClr="000000"/>
              </a:solidFill>
              <a:latin typeface="Helvetica Light"/>
              <a:ea typeface="Helvetica Light"/>
              <a:cs typeface="Helvetica Light"/>
              <a:sym typeface="Helvetica Light"/>
            </a:endParaRPr>
          </a:p>
        </p:txBody>
      </p:sp>
      <p:sp>
        <p:nvSpPr>
          <p:cNvPr id="72" name="Shape 72"/>
          <p:cNvSpPr/>
          <p:nvPr/>
        </p:nvSpPr>
        <p:spPr>
          <a:xfrm>
            <a:off x="2762163" y="1727742"/>
            <a:ext cx="4681759" cy="4634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25400">
            <a:solidFill>
              <a:srgbClr val="85888D"/>
            </a:solidFill>
            <a:miter lim="400000"/>
          </a:ln>
        </p:spPr>
        <p:txBody>
          <a:bodyPr lIns="0" tIns="0" rIns="0" bIns="0" anchor="ctr"/>
          <a:lstStyle/>
          <a:p>
            <a:pPr algn="ctr" defTabSz="410394">
              <a:defRPr sz="2400"/>
            </a:pPr>
            <a:endParaRPr sz="1700" kern="0">
              <a:solidFill>
                <a:sysClr val="windowText" lastClr="000000"/>
              </a:solidFill>
              <a:latin typeface="Helvetica Light"/>
              <a:ea typeface="Helvetica Light"/>
              <a:cs typeface="Helvetica Light"/>
              <a:sym typeface="Helvetica Light"/>
            </a:endParaRPr>
          </a:p>
        </p:txBody>
      </p:sp>
      <p:sp>
        <p:nvSpPr>
          <p:cNvPr id="73" name="Shape 73"/>
          <p:cNvSpPr/>
          <p:nvPr/>
        </p:nvSpPr>
        <p:spPr>
          <a:xfrm>
            <a:off x="2149737" y="416883"/>
            <a:ext cx="4681759" cy="4634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C5D57"/>
          </a:solidFill>
          <a:ln w="12700">
            <a:miter lim="400000"/>
          </a:ln>
          <a:effectLst>
            <a:outerShdw blurRad="38100" dist="25400" dir="5400000" rotWithShape="0">
              <a:srgbClr val="000000">
                <a:alpha val="50000"/>
              </a:srgbClr>
            </a:outerShdw>
          </a:effectLst>
        </p:spPr>
        <p:txBody>
          <a:bodyPr lIns="0" tIns="0" rIns="0" bIns="0" anchor="ctr"/>
          <a:lstStyle/>
          <a:p>
            <a:pPr algn="ctr" defTabSz="410394">
              <a:defRPr sz="2400">
                <a:solidFill>
                  <a:srgbClr val="FFFFFF"/>
                </a:solidFill>
              </a:defRPr>
            </a:pPr>
            <a:endParaRPr sz="1700" kern="0">
              <a:solidFill>
                <a:srgbClr val="FFFFFF"/>
              </a:solidFill>
              <a:latin typeface="Helvetica Light"/>
              <a:ea typeface="Helvetica Light"/>
              <a:cs typeface="Helvetica Light"/>
              <a:sym typeface="Helvetica Light"/>
            </a:endParaRPr>
          </a:p>
        </p:txBody>
      </p:sp>
      <p:sp>
        <p:nvSpPr>
          <p:cNvPr id="74" name="Shape 74"/>
          <p:cNvSpPr/>
          <p:nvPr/>
        </p:nvSpPr>
        <p:spPr>
          <a:xfrm>
            <a:off x="2762163" y="1727742"/>
            <a:ext cx="4681759" cy="4634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85888D"/>
            </a:solidFill>
            <a:miter lim="400000"/>
          </a:ln>
        </p:spPr>
        <p:txBody>
          <a:bodyPr lIns="0" tIns="0" rIns="0" bIns="0" anchor="ctr"/>
          <a:lstStyle/>
          <a:p>
            <a:pPr algn="ctr" defTabSz="410394">
              <a:defRPr sz="2400"/>
            </a:pPr>
            <a:endParaRPr sz="1700" kern="0">
              <a:solidFill>
                <a:sysClr val="windowText" lastClr="000000"/>
              </a:solidFill>
              <a:latin typeface="Helvetica Light"/>
              <a:ea typeface="Helvetica Light"/>
              <a:cs typeface="Helvetica Light"/>
              <a:sym typeface="Helvetica Light"/>
            </a:endParaRPr>
          </a:p>
        </p:txBody>
      </p:sp>
      <p:sp>
        <p:nvSpPr>
          <p:cNvPr id="75" name="Shape 75"/>
          <p:cNvSpPr/>
          <p:nvPr/>
        </p:nvSpPr>
        <p:spPr>
          <a:xfrm>
            <a:off x="917398" y="1584660"/>
            <a:ext cx="4681759" cy="4634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85888D"/>
            </a:solidFill>
            <a:miter lim="400000"/>
          </a:ln>
        </p:spPr>
        <p:txBody>
          <a:bodyPr lIns="0" tIns="0" rIns="0" bIns="0" anchor="ctr"/>
          <a:lstStyle/>
          <a:p>
            <a:pPr algn="ctr" defTabSz="410394">
              <a:defRPr sz="2400"/>
            </a:pPr>
            <a:endParaRPr sz="1700" kern="0">
              <a:solidFill>
                <a:sysClr val="windowText" lastClr="000000"/>
              </a:solidFill>
              <a:latin typeface="Helvetica Light"/>
              <a:ea typeface="Helvetica Light"/>
              <a:cs typeface="Helvetica Light"/>
              <a:sym typeface="Helvetica Light"/>
            </a:endParaRPr>
          </a:p>
        </p:txBody>
      </p:sp>
      <p:sp>
        <p:nvSpPr>
          <p:cNvPr id="76" name="Shape 76"/>
          <p:cNvSpPr/>
          <p:nvPr/>
        </p:nvSpPr>
        <p:spPr>
          <a:xfrm>
            <a:off x="2747203" y="1850553"/>
            <a:ext cx="2859270" cy="3229509"/>
          </a:xfrm>
          <a:custGeom>
            <a:avLst/>
            <a:gdLst/>
            <a:ahLst/>
            <a:cxnLst>
              <a:cxn ang="0">
                <a:pos x="wd2" y="hd2"/>
              </a:cxn>
              <a:cxn ang="5400000">
                <a:pos x="wd2" y="hd2"/>
              </a:cxn>
              <a:cxn ang="10800000">
                <a:pos x="wd2" y="hd2"/>
              </a:cxn>
              <a:cxn ang="16200000">
                <a:pos x="wd2" y="hd2"/>
              </a:cxn>
            </a:cxnLst>
            <a:rect l="0" t="0" r="r" b="b"/>
            <a:pathLst>
              <a:path w="21590" h="21600" extrusionOk="0">
                <a:moveTo>
                  <a:pt x="61" y="16486"/>
                </a:moveTo>
                <a:cubicBezTo>
                  <a:pt x="9" y="16322"/>
                  <a:pt x="5" y="16151"/>
                  <a:pt x="2" y="15981"/>
                </a:cubicBezTo>
                <a:cubicBezTo>
                  <a:pt x="-10" y="15018"/>
                  <a:pt x="29" y="14053"/>
                  <a:pt x="118" y="13089"/>
                </a:cubicBezTo>
                <a:lnTo>
                  <a:pt x="523" y="10899"/>
                </a:lnTo>
                <a:lnTo>
                  <a:pt x="1493" y="8268"/>
                </a:lnTo>
                <a:lnTo>
                  <a:pt x="2921" y="6125"/>
                </a:lnTo>
                <a:lnTo>
                  <a:pt x="4881" y="4018"/>
                </a:lnTo>
                <a:lnTo>
                  <a:pt x="6603" y="2764"/>
                </a:lnTo>
                <a:lnTo>
                  <a:pt x="8170" y="1722"/>
                </a:lnTo>
                <a:lnTo>
                  <a:pt x="9870" y="764"/>
                </a:lnTo>
                <a:lnTo>
                  <a:pt x="11978" y="0"/>
                </a:lnTo>
                <a:lnTo>
                  <a:pt x="14425" y="1023"/>
                </a:lnTo>
                <a:lnTo>
                  <a:pt x="16217" y="2363"/>
                </a:lnTo>
                <a:lnTo>
                  <a:pt x="17747" y="3985"/>
                </a:lnTo>
                <a:lnTo>
                  <a:pt x="18979" y="5443"/>
                </a:lnTo>
                <a:lnTo>
                  <a:pt x="20128" y="7275"/>
                </a:lnTo>
                <a:lnTo>
                  <a:pt x="20891" y="9089"/>
                </a:lnTo>
                <a:lnTo>
                  <a:pt x="21429" y="10869"/>
                </a:lnTo>
                <a:lnTo>
                  <a:pt x="21590" y="12742"/>
                </a:lnTo>
                <a:lnTo>
                  <a:pt x="21590" y="14024"/>
                </a:lnTo>
                <a:lnTo>
                  <a:pt x="21505" y="16121"/>
                </a:lnTo>
                <a:lnTo>
                  <a:pt x="21176" y="17687"/>
                </a:lnTo>
                <a:lnTo>
                  <a:pt x="20506" y="19317"/>
                </a:lnTo>
                <a:lnTo>
                  <a:pt x="19829" y="20391"/>
                </a:lnTo>
                <a:lnTo>
                  <a:pt x="17262" y="21126"/>
                </a:lnTo>
                <a:lnTo>
                  <a:pt x="16021" y="21424"/>
                </a:lnTo>
                <a:lnTo>
                  <a:pt x="14506" y="21600"/>
                </a:lnTo>
                <a:lnTo>
                  <a:pt x="12746" y="21600"/>
                </a:lnTo>
                <a:lnTo>
                  <a:pt x="11192" y="21600"/>
                </a:lnTo>
                <a:lnTo>
                  <a:pt x="9754" y="21484"/>
                </a:lnTo>
                <a:lnTo>
                  <a:pt x="7934" y="20959"/>
                </a:lnTo>
                <a:lnTo>
                  <a:pt x="6399" y="20439"/>
                </a:lnTo>
                <a:lnTo>
                  <a:pt x="4772" y="19743"/>
                </a:lnTo>
                <a:lnTo>
                  <a:pt x="3191" y="18758"/>
                </a:lnTo>
                <a:lnTo>
                  <a:pt x="1757" y="17832"/>
                </a:lnTo>
                <a:cubicBezTo>
                  <a:pt x="1473" y="17704"/>
                  <a:pt x="1204" y="17561"/>
                  <a:pt x="948" y="17406"/>
                </a:cubicBezTo>
                <a:cubicBezTo>
                  <a:pt x="568" y="17175"/>
                  <a:pt x="190" y="16896"/>
                  <a:pt x="61" y="16486"/>
                </a:cubicBezTo>
                <a:close/>
              </a:path>
            </a:pathLst>
          </a:custGeom>
          <a:solidFill>
            <a:srgbClr val="70BF41"/>
          </a:solidFill>
          <a:ln w="25400">
            <a:solidFill>
              <a:srgbClr val="773F9B"/>
            </a:solidFill>
            <a:miter lim="400000"/>
          </a:ln>
        </p:spPr>
        <p:txBody>
          <a:bodyPr lIns="0" tIns="0" rIns="0" bIns="0" anchor="ctr"/>
          <a:lstStyle/>
          <a:p>
            <a:pPr algn="ctr" defTabSz="410394">
              <a:defRPr sz="2400"/>
            </a:pPr>
            <a:endParaRPr sz="1700" kern="0">
              <a:solidFill>
                <a:sysClr val="windowText" lastClr="000000"/>
              </a:solidFill>
              <a:latin typeface="Helvetica Light"/>
              <a:ea typeface="Helvetica Light"/>
              <a:cs typeface="Helvetica Light"/>
              <a:sym typeface="Helvetica Light"/>
            </a:endParaRPr>
          </a:p>
        </p:txBody>
      </p:sp>
      <p:sp>
        <p:nvSpPr>
          <p:cNvPr id="77" name="Shape 77"/>
          <p:cNvSpPr/>
          <p:nvPr/>
        </p:nvSpPr>
        <p:spPr>
          <a:xfrm>
            <a:off x="4135159" y="3445820"/>
            <a:ext cx="83356"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18300" b="1"/>
            </a:lvl1pPr>
          </a:lstStyle>
          <a:p>
            <a:pPr algn="ctr" defTabSz="410394">
              <a:defRPr sz="1800" b="0"/>
            </a:pPr>
            <a:r>
              <a:rPr sz="1300" b="0" kern="0">
                <a:solidFill>
                  <a:sysClr val="windowText" lastClr="000000"/>
                </a:solidFill>
                <a:latin typeface="Helvetica Light"/>
                <a:ea typeface="Helvetica Light"/>
                <a:cs typeface="Helvetica Light"/>
                <a:sym typeface="Helvetica Light"/>
              </a:rPr>
              <a:t>?</a:t>
            </a:r>
          </a:p>
        </p:txBody>
      </p:sp>
      <p:sp>
        <p:nvSpPr>
          <p:cNvPr id="78" name="Shape 78"/>
          <p:cNvSpPr/>
          <p:nvPr/>
        </p:nvSpPr>
        <p:spPr>
          <a:xfrm>
            <a:off x="3591493" y="882272"/>
            <a:ext cx="1603003" cy="55399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410394">
              <a:defRPr sz="1800"/>
            </a:pPr>
            <a:r>
              <a:rPr b="1" kern="0">
                <a:solidFill>
                  <a:sysClr val="windowText" lastClr="000000"/>
                </a:solidFill>
                <a:latin typeface="Helvetica Light"/>
                <a:ea typeface="Helvetica Light"/>
                <a:cs typeface="Helvetica Light"/>
                <a:sym typeface="Helvetica Light"/>
              </a:rPr>
              <a:t>Population</a:t>
            </a:r>
          </a:p>
          <a:p>
            <a:pPr algn="ctr" defTabSz="410394">
              <a:defRPr sz="1800"/>
            </a:pPr>
            <a:r>
              <a:rPr b="1" kern="0">
                <a:solidFill>
                  <a:sysClr val="windowText" lastClr="000000"/>
                </a:solidFill>
                <a:latin typeface="Helvetica Light"/>
                <a:ea typeface="Helvetica Light"/>
                <a:cs typeface="Helvetica Light"/>
                <a:sym typeface="Helvetica Light"/>
              </a:rPr>
              <a:t>(PUPs vs PTPs)</a:t>
            </a:r>
          </a:p>
        </p:txBody>
      </p:sp>
      <p:sp>
        <p:nvSpPr>
          <p:cNvPr id="79" name="Shape 79"/>
          <p:cNvSpPr/>
          <p:nvPr/>
        </p:nvSpPr>
        <p:spPr>
          <a:xfrm>
            <a:off x="5442097" y="4965776"/>
            <a:ext cx="1090042" cy="55399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410394">
              <a:defRPr sz="1800"/>
            </a:pPr>
            <a:r>
              <a:rPr b="1" kern="0">
                <a:solidFill>
                  <a:sysClr val="windowText" lastClr="000000"/>
                </a:solidFill>
                <a:latin typeface="Helvetica Light"/>
                <a:ea typeface="Helvetica Light"/>
                <a:cs typeface="Helvetica Light"/>
                <a:sym typeface="Helvetica Light"/>
              </a:rPr>
              <a:t>Outcome</a:t>
            </a:r>
          </a:p>
          <a:p>
            <a:pPr algn="ctr" defTabSz="410394">
              <a:defRPr sz="1800"/>
            </a:pPr>
            <a:r>
              <a:rPr b="1" kern="0">
                <a:solidFill>
                  <a:sysClr val="windowText" lastClr="000000"/>
                </a:solidFill>
                <a:latin typeface="Helvetica Light"/>
                <a:ea typeface="Helvetica Light"/>
                <a:cs typeface="Helvetica Light"/>
                <a:sym typeface="Helvetica Light"/>
              </a:rPr>
              <a:t>(inhibitors)</a:t>
            </a:r>
          </a:p>
        </p:txBody>
      </p:sp>
      <p:sp>
        <p:nvSpPr>
          <p:cNvPr id="80" name="Shape 80"/>
          <p:cNvSpPr/>
          <p:nvPr/>
        </p:nvSpPr>
        <p:spPr>
          <a:xfrm>
            <a:off x="1322659" y="4107128"/>
            <a:ext cx="1192931" cy="55399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410394">
              <a:defRPr sz="1800"/>
            </a:pPr>
            <a:r>
              <a:rPr lang="en-CA" b="1" kern="0" dirty="0" smtClean="0">
                <a:solidFill>
                  <a:sysClr val="windowText" lastClr="000000"/>
                </a:solidFill>
                <a:latin typeface="Helvetica Light"/>
                <a:ea typeface="Helvetica Light"/>
                <a:cs typeface="Helvetica Light"/>
                <a:sym typeface="Helvetica Light"/>
              </a:rPr>
              <a:t>Design and </a:t>
            </a:r>
          </a:p>
          <a:p>
            <a:pPr algn="ctr" defTabSz="410394">
              <a:defRPr sz="1800"/>
            </a:pPr>
            <a:r>
              <a:rPr lang="en-CA" b="1" kern="0" dirty="0" smtClean="0">
                <a:solidFill>
                  <a:sysClr val="windowText" lastClr="000000"/>
                </a:solidFill>
                <a:latin typeface="Helvetica Light"/>
                <a:ea typeface="Helvetica Light"/>
                <a:cs typeface="Helvetica Light"/>
                <a:sym typeface="Helvetica Light"/>
              </a:rPr>
              <a:t>time</a:t>
            </a:r>
            <a:endParaRPr b="1" kern="0" dirty="0">
              <a:solidFill>
                <a:sysClr val="windowText" lastClr="000000"/>
              </a:solidFill>
              <a:latin typeface="Helvetica Light"/>
              <a:ea typeface="Helvetica Light"/>
              <a:cs typeface="Helvetica Light"/>
              <a:sym typeface="Helvetica Light"/>
            </a:endParaRPr>
          </a:p>
        </p:txBody>
      </p:sp>
    </p:spTree>
  </p:cSld>
  <p:clrMapOvr>
    <a:masterClrMapping/>
  </p:clrMapOvr>
  <p:transition spd="med" advTm="4481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pPr defTabSz="274965">
              <a:defRPr sz="1800"/>
            </a:pPr>
            <a:r>
              <a:rPr sz="3800"/>
              <a:t>PTPs (vs PUPs)</a:t>
            </a:r>
          </a:p>
          <a:p>
            <a:pPr defTabSz="274965">
              <a:defRPr sz="1800"/>
            </a:pPr>
            <a:r>
              <a:rPr sz="3800"/>
              <a:t>as a model to study immunogenicity</a:t>
            </a:r>
          </a:p>
        </p:txBody>
      </p:sp>
      <p:sp>
        <p:nvSpPr>
          <p:cNvPr id="85" name="Shape 85"/>
          <p:cNvSpPr>
            <a:spLocks noGrp="1"/>
          </p:cNvSpPr>
          <p:nvPr>
            <p:ph type="body" idx="1"/>
          </p:nvPr>
        </p:nvSpPr>
        <p:spPr>
          <a:prstGeom prst="rect">
            <a:avLst/>
          </a:prstGeom>
        </p:spPr>
        <p:txBody>
          <a:bodyPr/>
          <a:lstStyle/>
          <a:p>
            <a:pPr>
              <a:defRPr sz="1800"/>
            </a:pPr>
            <a:r>
              <a:rPr sz="2200" b="1">
                <a:solidFill>
                  <a:srgbClr val="C82506"/>
                </a:solidFill>
              </a:rPr>
              <a:t>Strenghts</a:t>
            </a:r>
          </a:p>
          <a:p>
            <a:pPr lvl="1">
              <a:defRPr sz="1800"/>
            </a:pPr>
            <a:r>
              <a:rPr sz="2200"/>
              <a:t>Already tolerized</a:t>
            </a:r>
          </a:p>
          <a:p>
            <a:pPr lvl="1">
              <a:defRPr sz="1800"/>
            </a:pPr>
            <a:r>
              <a:rPr sz="2200"/>
              <a:t>No other con causes</a:t>
            </a:r>
          </a:p>
          <a:p>
            <a:pPr lvl="1">
              <a:defRPr sz="1800"/>
            </a:pPr>
            <a:r>
              <a:rPr sz="2200"/>
              <a:t>Easier to recruit</a:t>
            </a:r>
          </a:p>
          <a:p>
            <a:pPr lvl="2">
              <a:defRPr sz="1800"/>
            </a:pPr>
            <a:r>
              <a:rPr sz="2200"/>
              <a:t>adults</a:t>
            </a:r>
          </a:p>
          <a:p>
            <a:pPr lvl="2">
              <a:defRPr sz="1800"/>
            </a:pPr>
            <a:r>
              <a:rPr sz="2200"/>
              <a:t>low, if any, risk of events</a:t>
            </a:r>
          </a:p>
        </p:txBody>
      </p:sp>
      <p:sp>
        <p:nvSpPr>
          <p:cNvPr id="86" name="Shape 86"/>
          <p:cNvSpPr/>
          <p:nvPr/>
        </p:nvSpPr>
        <p:spPr>
          <a:xfrm>
            <a:off x="4455434" y="1697743"/>
            <a:ext cx="3750469" cy="44201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240887" indent="-240887" defTabSz="410394">
              <a:spcBef>
                <a:spcPts val="2250"/>
              </a:spcBef>
              <a:buSzPct val="75000"/>
              <a:buFontTx/>
              <a:buChar char="•"/>
              <a:defRPr sz="1800"/>
            </a:pPr>
            <a:r>
              <a:rPr sz="2200" b="1" kern="0">
                <a:solidFill>
                  <a:srgbClr val="C82506"/>
                </a:solidFill>
                <a:latin typeface="Helvetica Light"/>
                <a:ea typeface="Helvetica Light"/>
                <a:cs typeface="Helvetica Light"/>
                <a:sym typeface="Helvetica Light"/>
              </a:rPr>
              <a:t>Weaknesses</a:t>
            </a:r>
          </a:p>
          <a:p>
            <a:pPr marL="481766" lvl="1" indent="-240887" defTabSz="410394">
              <a:spcBef>
                <a:spcPts val="2250"/>
              </a:spcBef>
              <a:buSzPct val="75000"/>
              <a:buFontTx/>
              <a:buChar char="•"/>
              <a:defRPr sz="1800"/>
            </a:pPr>
            <a:r>
              <a:rPr sz="2200" kern="0">
                <a:solidFill>
                  <a:sysClr val="windowText" lastClr="000000"/>
                </a:solidFill>
                <a:latin typeface="Helvetica Light"/>
                <a:ea typeface="Helvetica Light"/>
                <a:cs typeface="Helvetica Light"/>
                <a:sym typeface="Helvetica Light"/>
              </a:rPr>
              <a:t>..to a specific FVIII</a:t>
            </a:r>
          </a:p>
          <a:p>
            <a:pPr marL="481766" lvl="1" indent="-240887" defTabSz="410394">
              <a:spcBef>
                <a:spcPts val="2250"/>
              </a:spcBef>
              <a:buSzPct val="75000"/>
              <a:buFontTx/>
              <a:buChar char="•"/>
              <a:defRPr sz="1800"/>
            </a:pPr>
            <a:r>
              <a:rPr sz="2200" kern="0">
                <a:solidFill>
                  <a:sysClr val="windowText" lastClr="000000"/>
                </a:solidFill>
                <a:latin typeface="Helvetica Light"/>
                <a:ea typeface="Helvetica Light"/>
                <a:cs typeface="Helvetica Light"/>
                <a:sym typeface="Helvetica Light"/>
              </a:rPr>
              <a:t>Assumptions!!</a:t>
            </a:r>
          </a:p>
          <a:p>
            <a:pPr marL="481766" lvl="1" indent="-240887" defTabSz="410394">
              <a:spcBef>
                <a:spcPts val="2250"/>
              </a:spcBef>
              <a:buSzPct val="75000"/>
              <a:buFontTx/>
              <a:buChar char="•"/>
              <a:defRPr sz="1800"/>
            </a:pPr>
            <a:r>
              <a:rPr sz="2200" kern="0">
                <a:solidFill>
                  <a:sysClr val="windowText" lastClr="000000"/>
                </a:solidFill>
                <a:latin typeface="Helvetica Light"/>
                <a:ea typeface="Helvetica Light"/>
                <a:cs typeface="Helvetica Light"/>
                <a:sym typeface="Helvetica Light"/>
              </a:rPr>
              <a:t>Easy and optimal are enemies</a:t>
            </a:r>
          </a:p>
          <a:p>
            <a:pPr marL="722650" lvl="2" indent="-240887" defTabSz="410394">
              <a:spcBef>
                <a:spcPts val="2250"/>
              </a:spcBef>
              <a:buSzPct val="75000"/>
              <a:buFontTx/>
              <a:buChar char="•"/>
              <a:defRPr sz="1800"/>
            </a:pPr>
            <a:r>
              <a:rPr sz="2200" kern="0">
                <a:solidFill>
                  <a:sysClr val="windowText" lastClr="000000"/>
                </a:solidFill>
                <a:latin typeface="Helvetica Light"/>
                <a:ea typeface="Helvetica Light"/>
                <a:cs typeface="Helvetica Light"/>
                <a:sym typeface="Helvetica Light"/>
              </a:rPr>
              <a:t>Low prevalence</a:t>
            </a:r>
          </a:p>
          <a:p>
            <a:pPr marL="722650" lvl="2" indent="-240887" defTabSz="410394">
              <a:spcBef>
                <a:spcPts val="2250"/>
              </a:spcBef>
              <a:buSzPct val="75000"/>
              <a:buFontTx/>
              <a:buChar char="•"/>
              <a:defRPr sz="1800"/>
            </a:pPr>
            <a:r>
              <a:rPr sz="2200" kern="0">
                <a:solidFill>
                  <a:sysClr val="windowText" lastClr="000000"/>
                </a:solidFill>
                <a:latin typeface="Helvetica Light"/>
                <a:ea typeface="Helvetica Light"/>
                <a:cs typeface="Helvetica Light"/>
                <a:sym typeface="Helvetica Light"/>
              </a:rPr>
              <a:t>BU? NIAb? threshold?</a:t>
            </a:r>
          </a:p>
        </p:txBody>
      </p:sp>
    </p:spTree>
    <p:custDataLst>
      <p:tags r:id="rId1"/>
    </p:custDataLst>
  </p:cSld>
  <p:clrMapOvr>
    <a:masterClrMapping/>
  </p:clrMapOvr>
  <p:transition spd="med" advTm="82786"/>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advAuto="0"/>
      <p:bldP spid="8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lvl1pPr defTabSz="490727">
              <a:defRPr sz="6719"/>
            </a:lvl1pPr>
          </a:lstStyle>
          <a:p>
            <a:pPr lvl="0">
              <a:defRPr sz="1800"/>
            </a:pPr>
            <a:r>
              <a:rPr sz="4700"/>
              <a:t>Characteristics of inhibitors in PTPs</a:t>
            </a:r>
          </a:p>
        </p:txBody>
      </p:sp>
      <p:sp>
        <p:nvSpPr>
          <p:cNvPr id="219" name="Shape 219"/>
          <p:cNvSpPr>
            <a:spLocks noGrp="1"/>
          </p:cNvSpPr>
          <p:nvPr>
            <p:ph type="body" idx="1"/>
          </p:nvPr>
        </p:nvSpPr>
        <p:spPr>
          <a:prstGeom prst="rect">
            <a:avLst/>
          </a:prstGeom>
        </p:spPr>
        <p:txBody>
          <a:bodyPr/>
          <a:lstStyle/>
          <a:p>
            <a:pPr marL="0" indent="0" defTabSz="305134">
              <a:spcBef>
                <a:spcPts val="0"/>
              </a:spcBef>
              <a:buSzTx/>
              <a:buNone/>
              <a:defRPr sz="1800"/>
            </a:pPr>
            <a:endParaRPr sz="800" dirty="0">
              <a:latin typeface="Calibri"/>
              <a:ea typeface="Calibri"/>
              <a:cs typeface="Calibri"/>
              <a:sym typeface="Calibri"/>
            </a:endParaRPr>
          </a:p>
          <a:p>
            <a:pPr marL="0" indent="0" defTabSz="305134">
              <a:spcBef>
                <a:spcPts val="0"/>
              </a:spcBef>
              <a:buSzTx/>
              <a:buNone/>
              <a:defRPr sz="1800"/>
            </a:pPr>
            <a:r>
              <a:rPr sz="800" dirty="0">
                <a:latin typeface="Calibri"/>
                <a:ea typeface="Calibri"/>
                <a:cs typeface="Calibri"/>
                <a:sym typeface="Calibri"/>
              </a:rPr>
              <a:t> </a:t>
            </a:r>
            <a:r>
              <a:rPr sz="2800" dirty="0">
                <a:latin typeface="Calibri"/>
                <a:ea typeface="Calibri"/>
                <a:cs typeface="Calibri"/>
                <a:sym typeface="Calibri"/>
              </a:rPr>
              <a:t>As a result of our systematic review, we identified: </a:t>
            </a:r>
          </a:p>
          <a:p>
            <a:pPr marL="0" indent="0" defTabSz="305134">
              <a:spcBef>
                <a:spcPts val="422"/>
              </a:spcBef>
              <a:buSzTx/>
              <a:buNone/>
              <a:defRPr sz="1800"/>
            </a:pPr>
            <a:r>
              <a:rPr sz="2800" dirty="0">
                <a:latin typeface="Calibri"/>
                <a:ea typeface="Calibri"/>
                <a:cs typeface="Calibri"/>
                <a:sym typeface="Calibri"/>
              </a:rPr>
              <a:t>	</a:t>
            </a:r>
            <a:r>
              <a:rPr sz="2800" dirty="0">
                <a:latin typeface="Arial"/>
                <a:ea typeface="Arial"/>
                <a:cs typeface="Arial"/>
                <a:sym typeface="Arial"/>
              </a:rPr>
              <a:t>•</a:t>
            </a:r>
            <a:r>
              <a:rPr sz="2800" b="1" dirty="0">
                <a:latin typeface="Calibri"/>
                <a:ea typeface="Calibri"/>
                <a:cs typeface="Calibri"/>
                <a:sym typeface="Calibri"/>
              </a:rPr>
              <a:t>39 de novo inhibitors </a:t>
            </a:r>
            <a:r>
              <a:rPr sz="2800" dirty="0">
                <a:latin typeface="Calibri"/>
                <a:ea typeface="Calibri"/>
                <a:cs typeface="Calibri"/>
                <a:sym typeface="Calibri"/>
              </a:rPr>
              <a:t>reported in </a:t>
            </a:r>
            <a:r>
              <a:rPr sz="2800" b="1" dirty="0">
                <a:latin typeface="Calibri"/>
                <a:ea typeface="Calibri"/>
                <a:cs typeface="Calibri"/>
                <a:sym typeface="Calibri"/>
              </a:rPr>
              <a:t>19 publications. </a:t>
            </a:r>
            <a:r>
              <a:rPr sz="2800" dirty="0">
                <a:latin typeface="Calibri"/>
                <a:ea typeface="Calibri"/>
                <a:cs typeface="Calibri"/>
                <a:sym typeface="Calibri"/>
              </a:rPr>
              <a:t>Individual patient data has been collected for: </a:t>
            </a:r>
          </a:p>
          <a:p>
            <a:pPr marL="0" indent="0" defTabSz="305134">
              <a:spcBef>
                <a:spcPts val="0"/>
              </a:spcBef>
              <a:buSzTx/>
              <a:buNone/>
              <a:defRPr sz="1800"/>
            </a:pPr>
            <a:r>
              <a:rPr sz="2800" b="1" dirty="0">
                <a:latin typeface="Calibri"/>
                <a:ea typeface="Calibri"/>
                <a:cs typeface="Calibri"/>
                <a:sym typeface="Calibri"/>
              </a:rPr>
              <a:t>	</a:t>
            </a:r>
            <a:r>
              <a:rPr sz="2800" dirty="0">
                <a:latin typeface="Arial"/>
                <a:ea typeface="Arial"/>
                <a:cs typeface="Arial"/>
                <a:sym typeface="Arial"/>
              </a:rPr>
              <a:t>•</a:t>
            </a:r>
            <a:r>
              <a:rPr sz="2800" b="1" dirty="0">
                <a:latin typeface="Calibri"/>
                <a:ea typeface="Calibri"/>
                <a:cs typeface="Calibri"/>
                <a:sym typeface="Calibri"/>
              </a:rPr>
              <a:t>29 (74%) inhibitor cases overall </a:t>
            </a:r>
            <a:endParaRPr sz="2800" dirty="0">
              <a:latin typeface="Calibri"/>
              <a:ea typeface="Calibri"/>
              <a:cs typeface="Calibri"/>
              <a:sym typeface="Calibri"/>
            </a:endParaRPr>
          </a:p>
          <a:p>
            <a:pPr marL="0" indent="0" defTabSz="305134">
              <a:spcBef>
                <a:spcPts val="422"/>
              </a:spcBef>
              <a:buSzTx/>
              <a:buNone/>
              <a:defRPr sz="1800"/>
            </a:pPr>
            <a:r>
              <a:rPr sz="2800" dirty="0">
                <a:latin typeface="Calibri"/>
                <a:ea typeface="Calibri"/>
                <a:cs typeface="Calibri"/>
                <a:sym typeface="Calibri"/>
              </a:rPr>
              <a:t>		</a:t>
            </a:r>
            <a:r>
              <a:rPr sz="2800" dirty="0">
                <a:latin typeface="Arial"/>
                <a:ea typeface="Arial"/>
                <a:cs typeface="Arial"/>
                <a:sym typeface="Arial"/>
              </a:rPr>
              <a:t>•</a:t>
            </a:r>
            <a:r>
              <a:rPr sz="2800" b="1" dirty="0">
                <a:latin typeface="Calibri"/>
                <a:ea typeface="Calibri"/>
                <a:cs typeface="Calibri"/>
                <a:sym typeface="Calibri"/>
              </a:rPr>
              <a:t>14 (36%) from CRFs </a:t>
            </a:r>
            <a:r>
              <a:rPr sz="2800" dirty="0">
                <a:latin typeface="Calibri"/>
                <a:ea typeface="Calibri"/>
                <a:cs typeface="Calibri"/>
                <a:sym typeface="Calibri"/>
              </a:rPr>
              <a:t>completed by study 											investigators </a:t>
            </a:r>
          </a:p>
          <a:p>
            <a:pPr marL="0" indent="0" defTabSz="305134">
              <a:spcBef>
                <a:spcPts val="0"/>
              </a:spcBef>
              <a:buSzTx/>
              <a:buNone/>
              <a:defRPr sz="1800"/>
            </a:pPr>
            <a:r>
              <a:rPr sz="2800" dirty="0">
                <a:latin typeface="Calibri"/>
                <a:ea typeface="Calibri"/>
                <a:cs typeface="Calibri"/>
                <a:sym typeface="Calibri"/>
              </a:rPr>
              <a:t>		</a:t>
            </a:r>
            <a:r>
              <a:rPr sz="2800" dirty="0">
                <a:latin typeface="Arial"/>
                <a:ea typeface="Arial"/>
                <a:cs typeface="Arial"/>
                <a:sym typeface="Arial"/>
              </a:rPr>
              <a:t>•</a:t>
            </a:r>
            <a:r>
              <a:rPr sz="2800" b="1" dirty="0">
                <a:latin typeface="Calibri"/>
                <a:ea typeface="Calibri"/>
                <a:cs typeface="Calibri"/>
                <a:sym typeface="Calibri"/>
              </a:rPr>
              <a:t>15 (39%) extracted </a:t>
            </a:r>
            <a:r>
              <a:rPr sz="2800" dirty="0">
                <a:latin typeface="Calibri"/>
                <a:ea typeface="Calibri"/>
                <a:cs typeface="Calibri"/>
                <a:sym typeface="Calibri"/>
              </a:rPr>
              <a:t>from patient-level 											</a:t>
            </a:r>
            <a:r>
              <a:rPr sz="2800" dirty="0" smtClean="0">
                <a:latin typeface="Calibri"/>
                <a:ea typeface="Calibri"/>
                <a:cs typeface="Calibri"/>
                <a:sym typeface="Calibri"/>
              </a:rPr>
              <a:t>information </a:t>
            </a:r>
            <a:r>
              <a:rPr sz="2800" dirty="0">
                <a:latin typeface="Calibri"/>
                <a:ea typeface="Calibri"/>
                <a:cs typeface="Calibri"/>
                <a:sym typeface="Calibri"/>
              </a:rPr>
              <a:t>available in the </a:t>
            </a:r>
            <a:r>
              <a:rPr lang="en-CA" sz="2800" dirty="0" smtClean="0">
                <a:latin typeface="Calibri"/>
                <a:ea typeface="Calibri"/>
                <a:cs typeface="Calibri"/>
                <a:sym typeface="Calibri"/>
              </a:rPr>
              <a:t>											</a:t>
            </a:r>
            <a:r>
              <a:rPr sz="2800" dirty="0" smtClean="0">
                <a:latin typeface="Calibri"/>
                <a:ea typeface="Calibri"/>
                <a:cs typeface="Calibri"/>
                <a:sym typeface="Calibri"/>
              </a:rPr>
              <a:t>published </a:t>
            </a:r>
            <a:r>
              <a:rPr sz="2800" dirty="0">
                <a:latin typeface="Calibri"/>
                <a:ea typeface="Calibri"/>
                <a:cs typeface="Calibri"/>
                <a:sym typeface="Calibri"/>
              </a:rPr>
              <a:t>	</a:t>
            </a:r>
            <a:r>
              <a:rPr sz="2800" dirty="0" smtClean="0">
                <a:latin typeface="Calibri"/>
                <a:ea typeface="Calibri"/>
                <a:cs typeface="Calibri"/>
                <a:sym typeface="Calibri"/>
              </a:rPr>
              <a:t>reports</a:t>
            </a:r>
            <a:r>
              <a:rPr sz="2800" dirty="0">
                <a:latin typeface="Calibri"/>
                <a:ea typeface="Calibri"/>
                <a:cs typeface="Calibri"/>
                <a:sym typeface="Calibri"/>
              </a:rPr>
              <a:t>.</a:t>
            </a:r>
          </a:p>
        </p:txBody>
      </p:sp>
    </p:spTree>
  </p:cSld>
  <p:clrMapOvr>
    <a:masterClrMapping/>
  </p:clrMapOvr>
  <p:transition spd="med" advTm="3271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asted-image.png"/>
          <p:cNvPicPr/>
          <p:nvPr/>
        </p:nvPicPr>
        <p:blipFill>
          <a:blip r:embed="rId2" cstate="email">
            <a:extLst>
              <a:ext uri="{28A0092B-C50C-407E-A947-70E740481C1C}">
                <a14:useLocalDpi xmlns:a14="http://schemas.microsoft.com/office/drawing/2010/main" val="0"/>
              </a:ext>
            </a:extLst>
          </a:blip>
          <a:stretch>
            <a:fillRect/>
          </a:stretch>
        </p:blipFill>
        <p:spPr>
          <a:xfrm>
            <a:off x="0" y="784717"/>
            <a:ext cx="9144000" cy="5288566"/>
          </a:xfrm>
          <a:prstGeom prst="rect">
            <a:avLst/>
          </a:prstGeom>
          <a:ln w="12700">
            <a:miter lim="400000"/>
          </a:ln>
        </p:spPr>
      </p:pic>
    </p:spTree>
  </p:cSld>
  <p:clrMapOvr>
    <a:masterClrMapping/>
  </p:clrMapOvr>
  <p:transition spd="slow" advTm="37464">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1608154" y="121023"/>
            <a:ext cx="6848475" cy="1429871"/>
          </a:xfrm>
          <a:prstGeom prst="rect">
            <a:avLst/>
          </a:prstGeom>
        </p:spPr>
        <p:txBody>
          <a:bodyPr lIns="91364" tIns="45683" rIns="91364" bIns="45683"/>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US" smtClean="0"/>
              <a:t>Evidence in PTPs</a:t>
            </a:r>
            <a:endParaRPr lang="en-US" dirty="0"/>
          </a:p>
        </p:txBody>
      </p:sp>
    </p:spTree>
    <p:extLst>
      <p:ext uri="{BB962C8B-B14F-4D97-AF65-F5344CB8AC3E}">
        <p14:creationId xmlns:p14="http://schemas.microsoft.com/office/powerpoint/2010/main" val="753290389"/>
      </p:ext>
    </p:extLst>
  </p:cSld>
  <p:clrMapOvr>
    <a:masterClrMapping/>
  </p:clrMapOvr>
  <mc:AlternateContent xmlns:mc="http://schemas.openxmlformats.org/markup-compatibility/2006" xmlns:p14="http://schemas.microsoft.com/office/powerpoint/2010/main">
    <mc:Choice Requires="p14">
      <p:transition spd="slow" p14:dur="1200" advTm="3156">
        <p14:prism/>
      </p:transition>
    </mc:Choice>
    <mc:Fallback xmlns="">
      <p:transition xmlns:p14="http://schemas.microsoft.com/office/powerpoint/2010/main" spd="slow" advTm="3156">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7921" y="1394637"/>
            <a:ext cx="6746911" cy="485684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PTP meta-analysis</a:t>
            </a:r>
            <a:endParaRPr lang="en-US" dirty="0"/>
          </a:p>
        </p:txBody>
      </p:sp>
      <p:sp>
        <p:nvSpPr>
          <p:cNvPr id="6" name="Shape 193"/>
          <p:cNvSpPr/>
          <p:nvPr/>
        </p:nvSpPr>
        <p:spPr>
          <a:xfrm>
            <a:off x="2450280" y="6513931"/>
            <a:ext cx="5976271"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dirty="0">
                <a:solidFill>
                  <a:srgbClr val="FFFFFF"/>
                </a:solidFill>
                <a:latin typeface="Helvetica Light"/>
                <a:ea typeface="Helvetica Light"/>
                <a:cs typeface="Helvetica Light"/>
                <a:sym typeface="Helvetica Light"/>
              </a:rPr>
              <a:t>Xi, M et al. Journal of Thrombosis and Haemostasis : JTH, 2013; 11(9), 1655–62.</a:t>
            </a:r>
          </a:p>
        </p:txBody>
      </p:sp>
    </p:spTree>
    <p:extLst>
      <p:ext uri="{BB962C8B-B14F-4D97-AF65-F5344CB8AC3E}">
        <p14:creationId xmlns:p14="http://schemas.microsoft.com/office/powerpoint/2010/main" val="476441953"/>
      </p:ext>
    </p:extLst>
  </p:cSld>
  <p:clrMapOvr>
    <a:masterClrMapping/>
  </p:clrMapOvr>
  <mc:AlternateContent xmlns:mc="http://schemas.openxmlformats.org/markup-compatibility/2006" xmlns:p14="http://schemas.microsoft.com/office/powerpoint/2010/main">
    <mc:Choice Requires="p14">
      <p:transition spd="slow" p14:dur="1200" advTm="61150">
        <p14:prism/>
      </p:transition>
    </mc:Choice>
    <mc:Fallback xmlns="">
      <p:transition xmlns:p14="http://schemas.microsoft.com/office/powerpoint/2010/main" spd="slow" advTm="6115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asted-image.png"/>
          <p:cNvPicPr/>
          <p:nvPr/>
        </p:nvPicPr>
        <p:blipFill>
          <a:blip r:embed="rId4" cstate="email">
            <a:extLst>
              <a:ext uri="{28A0092B-C50C-407E-A947-70E740481C1C}">
                <a14:useLocalDpi xmlns:a14="http://schemas.microsoft.com/office/drawing/2010/main" val="0"/>
              </a:ext>
            </a:extLst>
          </a:blip>
          <a:stretch>
            <a:fillRect/>
          </a:stretch>
        </p:blipFill>
        <p:spPr>
          <a:xfrm>
            <a:off x="1321610" y="235477"/>
            <a:ext cx="6500813" cy="6045399"/>
          </a:xfrm>
          <a:prstGeom prst="rect">
            <a:avLst/>
          </a:prstGeom>
          <a:ln w="12700">
            <a:miter lim="400000"/>
          </a:ln>
        </p:spPr>
      </p:pic>
      <p:sp>
        <p:nvSpPr>
          <p:cNvPr id="193" name="Shape 193"/>
          <p:cNvSpPr/>
          <p:nvPr/>
        </p:nvSpPr>
        <p:spPr>
          <a:xfrm>
            <a:off x="2450280" y="6513931"/>
            <a:ext cx="5976271"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dirty="0">
                <a:solidFill>
                  <a:sysClr val="windowText" lastClr="000000"/>
                </a:solidFill>
                <a:latin typeface="Helvetica Light"/>
                <a:ea typeface="Helvetica Light"/>
                <a:cs typeface="Helvetica Light"/>
                <a:sym typeface="Helvetica Light"/>
              </a:rPr>
              <a:t>Xi, M et al. Journal of Thrombosis and Haemostasis : JTH, 2013; 11(9), 1655–62.</a:t>
            </a:r>
          </a:p>
        </p:txBody>
      </p:sp>
      <p:sp>
        <p:nvSpPr>
          <p:cNvPr id="194" name="Shape 194"/>
          <p:cNvSpPr/>
          <p:nvPr/>
        </p:nvSpPr>
        <p:spPr>
          <a:xfrm flipV="1">
            <a:off x="5811516" y="879932"/>
            <a:ext cx="1" cy="5263890"/>
          </a:xfrm>
          <a:prstGeom prst="line">
            <a:avLst/>
          </a:prstGeom>
          <a:ln w="38100" cap="rnd">
            <a:solidFill/>
            <a:custDash>
              <a:ds d="100000" sp="200000"/>
            </a:custDash>
            <a:miter lim="400000"/>
          </a:ln>
        </p:spPr>
        <p:txBody>
          <a:bodyPr lIns="35685" tIns="35685" rIns="35685" bIns="35685" anchor="ctr"/>
          <a:lstStyle/>
          <a:p>
            <a:pPr algn="ctr" defTabSz="410415">
              <a:defRPr sz="2400"/>
            </a:pPr>
            <a:endParaRPr sz="1700" kern="0">
              <a:solidFill>
                <a:sysClr val="windowText" lastClr="000000"/>
              </a:solidFill>
              <a:latin typeface="Helvetica Light"/>
              <a:ea typeface="Helvetica Light"/>
              <a:cs typeface="Helvetica Light"/>
              <a:sym typeface="Helvetica Light"/>
            </a:endParaRPr>
          </a:p>
        </p:txBody>
      </p:sp>
      <p:sp>
        <p:nvSpPr>
          <p:cNvPr id="195" name="Shape 195"/>
          <p:cNvSpPr/>
          <p:nvPr/>
        </p:nvSpPr>
        <p:spPr>
          <a:xfrm>
            <a:off x="7574625" y="1016819"/>
            <a:ext cx="521267" cy="349066"/>
          </a:xfrm>
          <a:prstGeom prst="rect">
            <a:avLst/>
          </a:prstGeom>
          <a:ln w="12700">
            <a:miter lim="400000"/>
          </a:ln>
          <a:extLst>
            <a:ext uri="{C572A759-6A51-4108-AA02-DFA0A04FC94B}">
              <ma14:wrappingTextBoxFlag xmlns:ma14="http://schemas.microsoft.com/office/mac/drawingml/2011/main" xmlns="" val="1"/>
            </a:ext>
          </a:extLst>
        </p:spPr>
        <p:txBody>
          <a:bodyPr wrap="none" lIns="35685" tIns="35685" rIns="35685" bIns="35685" anchor="ctr">
            <a:spAutoFit/>
          </a:bodyPr>
          <a:lstStyle/>
          <a:p>
            <a:pPr algn="ctr" defTabSz="410415">
              <a:defRPr sz="1800"/>
            </a:pPr>
            <a:r>
              <a:rPr kern="0">
                <a:solidFill>
                  <a:sysClr val="windowText" lastClr="000000"/>
                </a:solidFill>
                <a:latin typeface="Helvetica Light"/>
                <a:ea typeface="Helvetica Light"/>
                <a:cs typeface="Helvetica Light"/>
                <a:sym typeface="Helvetica Light"/>
              </a:rPr>
              <a:t>0/29</a:t>
            </a:r>
          </a:p>
        </p:txBody>
      </p:sp>
      <p:sp>
        <p:nvSpPr>
          <p:cNvPr id="196" name="Shape 196"/>
          <p:cNvSpPr/>
          <p:nvPr/>
        </p:nvSpPr>
        <p:spPr>
          <a:xfrm>
            <a:off x="7574625" y="5370297"/>
            <a:ext cx="521267" cy="349066"/>
          </a:xfrm>
          <a:prstGeom prst="rect">
            <a:avLst/>
          </a:prstGeom>
          <a:ln w="12700">
            <a:miter lim="400000"/>
          </a:ln>
          <a:extLst>
            <a:ext uri="{C572A759-6A51-4108-AA02-DFA0A04FC94B}">
              <ma14:wrappingTextBoxFlag xmlns:ma14="http://schemas.microsoft.com/office/mac/drawingml/2011/main" xmlns="" val="1"/>
            </a:ext>
          </a:extLst>
        </p:spPr>
        <p:txBody>
          <a:bodyPr wrap="none" lIns="35685" tIns="35685" rIns="35685" bIns="35685" anchor="ctr">
            <a:spAutoFit/>
          </a:bodyPr>
          <a:lstStyle/>
          <a:p>
            <a:pPr algn="ctr" defTabSz="410415">
              <a:defRPr sz="1800"/>
            </a:pPr>
            <a:r>
              <a:rPr kern="0">
                <a:solidFill>
                  <a:sysClr val="windowText" lastClr="000000"/>
                </a:solidFill>
                <a:latin typeface="Helvetica Light"/>
                <a:ea typeface="Helvetica Light"/>
                <a:cs typeface="Helvetica Light"/>
                <a:sym typeface="Helvetica Light"/>
              </a:rPr>
              <a:t>1/30</a:t>
            </a:r>
          </a:p>
        </p:txBody>
      </p:sp>
      <p:sp>
        <p:nvSpPr>
          <p:cNvPr id="197" name="Shape 197"/>
          <p:cNvSpPr/>
          <p:nvPr/>
        </p:nvSpPr>
        <p:spPr>
          <a:xfrm>
            <a:off x="7574625" y="2213125"/>
            <a:ext cx="521267" cy="349066"/>
          </a:xfrm>
          <a:prstGeom prst="rect">
            <a:avLst/>
          </a:prstGeom>
          <a:ln w="12700">
            <a:miter lim="400000"/>
          </a:ln>
          <a:extLst>
            <a:ext uri="{C572A759-6A51-4108-AA02-DFA0A04FC94B}">
              <ma14:wrappingTextBoxFlag xmlns:ma14="http://schemas.microsoft.com/office/mac/drawingml/2011/main" xmlns="" val="1"/>
            </a:ext>
          </a:extLst>
        </p:spPr>
        <p:txBody>
          <a:bodyPr wrap="none" lIns="35685" tIns="35685" rIns="35685" bIns="35685" anchor="ctr">
            <a:spAutoFit/>
          </a:bodyPr>
          <a:lstStyle/>
          <a:p>
            <a:pPr algn="ctr" defTabSz="410415">
              <a:defRPr sz="1800"/>
            </a:pPr>
            <a:r>
              <a:rPr kern="0">
                <a:solidFill>
                  <a:sysClr val="windowText" lastClr="000000"/>
                </a:solidFill>
                <a:latin typeface="Helvetica Light"/>
                <a:ea typeface="Helvetica Light"/>
                <a:cs typeface="Helvetica Light"/>
                <a:sym typeface="Helvetica Light"/>
              </a:rPr>
              <a:t>1/25</a:t>
            </a:r>
          </a:p>
        </p:txBody>
      </p:sp>
    </p:spTree>
    <p:custDataLst>
      <p:tags r:id="rId1"/>
    </p:custDataLst>
  </p:cSld>
  <p:clrMapOvr>
    <a:masterClrMapping/>
  </p:clrMapOvr>
  <p:transition spd="med" advTm="43124"/>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fill="hold"/>
                                        <p:tgtEl>
                                          <p:spTgt spid="1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0"/>
                                  </p:iterate>
                                  <p:childTnLst>
                                    <p:set>
                                      <p:cBhvr>
                                        <p:cTn id="9" fill="hold"/>
                                        <p:tgtEl>
                                          <p:spTgt spid="19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type="lt">
                                    <p:tmAbs val="0"/>
                                  </p:iterate>
                                  <p:childTnLst>
                                    <p:set>
                                      <p:cBhvr>
                                        <p:cTn id="12" fill="hold"/>
                                        <p:tgtEl>
                                          <p:spTgt spid="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advAuto="0"/>
      <p:bldP spid="195" grpId="0" animBg="1" advAuto="0"/>
      <p:bldP spid="196" grpId="0" animBg="1" advAuto="0"/>
      <p:bldP spid="19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669727" y="312539"/>
            <a:ext cx="7804547" cy="868824"/>
          </a:xfrm>
          <a:prstGeom prst="rect">
            <a:avLst/>
          </a:prstGeom>
        </p:spPr>
        <p:txBody>
          <a:bodyPr>
            <a:normAutofit fontScale="90000"/>
          </a:bodyPr>
          <a:lstStyle>
            <a:lvl1pPr defTabSz="338835">
              <a:defRPr sz="4640"/>
            </a:lvl1pPr>
          </a:lstStyle>
          <a:p>
            <a:pPr lvl="0">
              <a:defRPr sz="1800"/>
            </a:pPr>
            <a:r>
              <a:rPr sz="3300"/>
              <a:t>Inhibitor rates, selected recombinant FVIII</a:t>
            </a:r>
          </a:p>
        </p:txBody>
      </p:sp>
      <p:graphicFrame>
        <p:nvGraphicFramePr>
          <p:cNvPr id="202" name="Table 202"/>
          <p:cNvGraphicFramePr/>
          <p:nvPr>
            <p:extLst>
              <p:ext uri="{D42A27DB-BD31-4B8C-83A1-F6EECF244321}">
                <p14:modId xmlns:p14="http://schemas.microsoft.com/office/powerpoint/2010/main" val="4030574312"/>
              </p:ext>
            </p:extLst>
          </p:nvPr>
        </p:nvGraphicFramePr>
        <p:xfrm>
          <a:off x="820601" y="1254300"/>
          <a:ext cx="7502796" cy="4266851"/>
        </p:xfrm>
        <a:graphic>
          <a:graphicData uri="http://schemas.openxmlformats.org/drawingml/2006/table">
            <a:tbl>
              <a:tblPr firstRow="1" firstCol="1"/>
              <a:tblGrid>
                <a:gridCol w="1980956"/>
                <a:gridCol w="1345965"/>
                <a:gridCol w="1721197"/>
                <a:gridCol w="2454678"/>
              </a:tblGrid>
              <a:tr h="1034058">
                <a:tc>
                  <a:txBody>
                    <a:bodyPr/>
                    <a:lstStyle/>
                    <a:p>
                      <a:pPr lvl="0" defTabSz="914400">
                        <a:defRPr b="0">
                          <a:solidFill>
                            <a:srgbClr val="000000"/>
                          </a:solidFill>
                        </a:defRPr>
                      </a:pPr>
                      <a:r>
                        <a:rPr sz="2300" b="1" dirty="0">
                          <a:solidFill>
                            <a:srgbClr val="FFFFFF"/>
                          </a:solidFill>
                        </a:rPr>
                        <a:t>Product</a:t>
                      </a:r>
                    </a:p>
                  </a:txBody>
                  <a:tcPr marL="35719" marR="35719" marT="35719" marB="35719" anchor="ctr" horzOverflow="overflow">
                    <a:lnL w="12700">
                      <a:miter lim="400000"/>
                    </a:lnL>
                    <a:lnR w="12700">
                      <a:miter lim="400000"/>
                    </a:lnR>
                    <a:lnT w="12700">
                      <a:miter lim="400000"/>
                    </a:lnT>
                    <a:lnB w="12700">
                      <a:miter lim="400000"/>
                    </a:lnB>
                    <a:solidFill>
                      <a:schemeClr val="bg1">
                        <a:lumMod val="65000"/>
                      </a:schemeClr>
                    </a:solidFill>
                  </a:tcPr>
                </a:tc>
                <a:tc>
                  <a:txBody>
                    <a:bodyPr/>
                    <a:lstStyle/>
                    <a:p>
                      <a:pPr lvl="0" defTabSz="914400">
                        <a:defRPr b="0">
                          <a:solidFill>
                            <a:srgbClr val="000000"/>
                          </a:solidFill>
                        </a:defRPr>
                      </a:pPr>
                      <a:r>
                        <a:rPr sz="2300" b="1" dirty="0">
                          <a:solidFill>
                            <a:srgbClr val="FFFFFF"/>
                          </a:solidFill>
                        </a:rPr>
                        <a:t>Studies</a:t>
                      </a:r>
                    </a:p>
                  </a:txBody>
                  <a:tcPr marL="35719" marR="35719" marT="35719" marB="35719" anchor="ctr" horzOverflow="overflow">
                    <a:lnL w="12700">
                      <a:miter lim="400000"/>
                    </a:lnL>
                    <a:lnR w="12700">
                      <a:miter lim="400000"/>
                    </a:lnR>
                    <a:lnT w="12700">
                      <a:miter lim="400000"/>
                    </a:lnT>
                    <a:lnB w="12700">
                      <a:miter lim="400000"/>
                    </a:lnB>
                    <a:solidFill>
                      <a:schemeClr val="bg1">
                        <a:lumMod val="65000"/>
                      </a:schemeClr>
                    </a:solidFill>
                  </a:tcPr>
                </a:tc>
                <a:tc>
                  <a:txBody>
                    <a:bodyPr/>
                    <a:lstStyle/>
                    <a:p>
                      <a:pPr lvl="0" defTabSz="914400">
                        <a:defRPr b="0">
                          <a:solidFill>
                            <a:srgbClr val="000000"/>
                          </a:solidFill>
                        </a:defRPr>
                      </a:pPr>
                      <a:r>
                        <a:rPr sz="2300" b="1" dirty="0">
                          <a:solidFill>
                            <a:srgbClr val="FFFFFF"/>
                          </a:solidFill>
                        </a:rPr>
                        <a:t>Rate
(x 100 py)</a:t>
                      </a:r>
                    </a:p>
                  </a:txBody>
                  <a:tcPr marL="35719" marR="35719" marT="35719" marB="35719" anchor="ctr" horzOverflow="overflow">
                    <a:lnL w="12700">
                      <a:miter lim="400000"/>
                    </a:lnL>
                    <a:lnR w="12700">
                      <a:miter lim="400000"/>
                    </a:lnR>
                    <a:lnT w="12700">
                      <a:miter lim="400000"/>
                    </a:lnT>
                    <a:lnB w="12700">
                      <a:miter lim="400000"/>
                    </a:lnB>
                    <a:solidFill>
                      <a:schemeClr val="bg1">
                        <a:lumMod val="65000"/>
                      </a:schemeClr>
                    </a:solidFill>
                  </a:tcPr>
                </a:tc>
                <a:tc>
                  <a:txBody>
                    <a:bodyPr/>
                    <a:lstStyle/>
                    <a:p>
                      <a:pPr lvl="0" defTabSz="914400">
                        <a:defRPr b="0">
                          <a:solidFill>
                            <a:srgbClr val="000000"/>
                          </a:solidFill>
                        </a:defRPr>
                      </a:pPr>
                      <a:r>
                        <a:rPr sz="2300" b="1" dirty="0">
                          <a:solidFill>
                            <a:srgbClr val="FFFFFF"/>
                          </a:solidFill>
                        </a:rPr>
                        <a:t>95% CI</a:t>
                      </a:r>
                    </a:p>
                  </a:txBody>
                  <a:tcPr marL="35719" marR="35719" marT="35719" marB="35719" anchor="ctr" horzOverflow="overflow">
                    <a:lnL w="12700">
                      <a:miter lim="400000"/>
                    </a:lnL>
                    <a:lnR w="12700">
                      <a:miter lim="400000"/>
                    </a:lnR>
                    <a:lnT w="12700">
                      <a:miter lim="400000"/>
                    </a:lnT>
                    <a:lnB w="12700">
                      <a:miter lim="400000"/>
                    </a:lnB>
                    <a:solidFill>
                      <a:schemeClr val="bg1">
                        <a:lumMod val="65000"/>
                      </a:schemeClr>
                    </a:solidFill>
                  </a:tcPr>
                </a:tc>
              </a:tr>
              <a:tr h="683841">
                <a:tc>
                  <a:txBody>
                    <a:bodyPr/>
                    <a:lstStyle/>
                    <a:p>
                      <a:pPr lvl="0" defTabSz="914400">
                        <a:defRPr b="0">
                          <a:solidFill>
                            <a:srgbClr val="000000"/>
                          </a:solidFill>
                        </a:defRPr>
                      </a:pPr>
                      <a:r>
                        <a:rPr sz="2300" b="1" dirty="0">
                          <a:solidFill>
                            <a:srgbClr val="FFFFFF"/>
                          </a:solidFill>
                        </a:rPr>
                        <a:t>Advate</a:t>
                      </a:r>
                    </a:p>
                  </a:txBody>
                  <a:tcPr marL="35719" marR="35719" marT="35719" marB="35719" anchor="ctr" horzOverflow="overflow">
                    <a:lnL w="12700">
                      <a:miter lim="400000"/>
                    </a:lnL>
                    <a:lnR w="12700">
                      <a:miter lim="400000"/>
                    </a:lnR>
                    <a:lnT w="12700">
                      <a:miter lim="400000"/>
                    </a:lnT>
                    <a:lnB w="12700">
                      <a:miter lim="400000"/>
                    </a:lnB>
                    <a:solidFill>
                      <a:schemeClr val="tx1">
                        <a:lumMod val="75000"/>
                        <a:lumOff val="25000"/>
                      </a:schemeClr>
                    </a:solidFill>
                  </a:tcPr>
                </a:tc>
                <a:tc>
                  <a:txBody>
                    <a:bodyPr/>
                    <a:lstStyle/>
                    <a:p>
                      <a:pPr lvl="0" defTabSz="914400"/>
                      <a:r>
                        <a:rPr sz="2300"/>
                        <a:t>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0.10</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0.05-0.18</a:t>
                      </a:r>
                    </a:p>
                  </a:txBody>
                  <a:tcPr marL="35719" marR="35719" marT="35719" marB="35719" anchor="ctr" horzOverflow="overflow">
                    <a:lnL w="12700">
                      <a:miter lim="400000"/>
                    </a:lnL>
                    <a:lnR w="12700">
                      <a:miter lim="400000"/>
                    </a:lnR>
                    <a:lnT w="12700">
                      <a:miter lim="400000"/>
                    </a:lnT>
                    <a:lnB w="12700">
                      <a:miter lim="400000"/>
                    </a:lnB>
                  </a:tcPr>
                </a:tc>
              </a:tr>
              <a:tr h="1034058">
                <a:tc>
                  <a:txBody>
                    <a:bodyPr/>
                    <a:lstStyle/>
                    <a:p>
                      <a:pPr lvl="0" defTabSz="914400">
                        <a:defRPr b="0">
                          <a:solidFill>
                            <a:srgbClr val="000000"/>
                          </a:solidFill>
                        </a:defRPr>
                      </a:pPr>
                      <a:r>
                        <a:rPr sz="2300" b="1" dirty="0">
                          <a:solidFill>
                            <a:srgbClr val="FFFFFF"/>
                          </a:solidFill>
                        </a:rPr>
                        <a:t>Kogenate</a:t>
                      </a:r>
                    </a:p>
                  </a:txBody>
                  <a:tcPr marL="35719" marR="35719" marT="35719" marB="35719" anchor="ctr" horzOverflow="overflow">
                    <a:lnL w="12700">
                      <a:miter lim="400000"/>
                    </a:lnL>
                    <a:lnR w="12700">
                      <a:miter lim="400000"/>
                    </a:lnR>
                    <a:lnT w="12700">
                      <a:miter lim="400000"/>
                    </a:lnT>
                    <a:lnB w="12700">
                      <a:miter lim="400000"/>
                    </a:lnB>
                    <a:solidFill>
                      <a:schemeClr val="tx1">
                        <a:lumMod val="75000"/>
                        <a:lumOff val="25000"/>
                      </a:schemeClr>
                    </a:solidFill>
                  </a:tcPr>
                </a:tc>
                <a:tc>
                  <a:txBody>
                    <a:bodyPr/>
                    <a:lstStyle/>
                    <a:p>
                      <a:pPr lvl="0" defTabSz="914400"/>
                      <a:r>
                        <a:rPr sz="2300"/>
                        <a:t>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0.12</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(0.04-0.33)*</a:t>
                      </a:r>
                    </a:p>
                  </a:txBody>
                  <a:tcPr marL="35719" marR="35719" marT="35719" marB="35719" anchor="ctr" horzOverflow="overflow">
                    <a:lnL w="12700">
                      <a:miter lim="400000"/>
                    </a:lnL>
                    <a:lnR w="12700">
                      <a:miter lim="400000"/>
                    </a:lnR>
                    <a:lnT w="12700">
                      <a:miter lim="400000"/>
                    </a:lnT>
                    <a:lnB w="12700">
                      <a:miter lim="400000"/>
                    </a:lnB>
                  </a:tcPr>
                </a:tc>
              </a:tr>
              <a:tr h="735007">
                <a:tc>
                  <a:txBody>
                    <a:bodyPr/>
                    <a:lstStyle/>
                    <a:p>
                      <a:pPr lvl="0" defTabSz="914400">
                        <a:defRPr b="0">
                          <a:solidFill>
                            <a:srgbClr val="000000"/>
                          </a:solidFill>
                        </a:defRPr>
                      </a:pPr>
                      <a:r>
                        <a:rPr sz="2300" b="1" dirty="0">
                          <a:solidFill>
                            <a:srgbClr val="FFFFFF"/>
                          </a:solidFill>
                        </a:rPr>
                        <a:t>Refacto</a:t>
                      </a:r>
                    </a:p>
                  </a:txBody>
                  <a:tcPr marL="35719" marR="35719" marT="35719" marB="35719" anchor="ctr" horzOverflow="overflow">
                    <a:lnL w="12700">
                      <a:miter lim="400000"/>
                    </a:lnL>
                    <a:lnR w="12700">
                      <a:miter lim="400000"/>
                    </a:lnR>
                    <a:lnT w="12700">
                      <a:miter lim="400000"/>
                    </a:lnT>
                    <a:lnB w="12700">
                      <a:miter lim="400000"/>
                    </a:lnB>
                    <a:solidFill>
                      <a:schemeClr val="tx1">
                        <a:lumMod val="75000"/>
                        <a:lumOff val="25000"/>
                      </a:schemeClr>
                    </a:solidFill>
                  </a:tcPr>
                </a:tc>
                <a:tc>
                  <a:txBody>
                    <a:bodyPr/>
                    <a:lstStyle/>
                    <a:p>
                      <a:pPr lvl="0" defTabSz="914400"/>
                      <a:r>
                        <a:rPr sz="2300"/>
                        <a:t>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0.19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0.11-0.34</a:t>
                      </a:r>
                    </a:p>
                  </a:txBody>
                  <a:tcPr marL="35719" marR="35719" marT="35719" marB="35719" anchor="ctr" horzOverflow="overflow">
                    <a:lnL w="12700">
                      <a:miter lim="400000"/>
                    </a:lnL>
                    <a:lnR w="12700">
                      <a:miter lim="400000"/>
                    </a:lnR>
                    <a:lnT w="12700">
                      <a:miter lim="400000"/>
                    </a:lnT>
                    <a:lnB w="12700">
                      <a:miter lim="400000"/>
                    </a:lnB>
                  </a:tcPr>
                </a:tc>
              </a:tr>
              <a:tr h="779887">
                <a:tc>
                  <a:txBody>
                    <a:bodyPr/>
                    <a:lstStyle/>
                    <a:p>
                      <a:pPr lvl="0" defTabSz="914400">
                        <a:defRPr b="0">
                          <a:solidFill>
                            <a:srgbClr val="000000"/>
                          </a:solidFill>
                        </a:defRPr>
                      </a:pPr>
                      <a:r>
                        <a:rPr sz="2300" b="1" dirty="0">
                          <a:solidFill>
                            <a:srgbClr val="FFFFFF"/>
                          </a:solidFill>
                        </a:rPr>
                        <a:t>PD factor VIII</a:t>
                      </a:r>
                    </a:p>
                  </a:txBody>
                  <a:tcPr marL="35719" marR="35719" marT="35719" marB="35719" anchor="ctr" horzOverflow="overflow">
                    <a:lnL w="12700">
                      <a:miter lim="400000"/>
                    </a:lnL>
                    <a:lnR w="12700">
                      <a:miter lim="400000"/>
                    </a:lnR>
                    <a:lnT w="12700">
                      <a:miter lim="400000"/>
                    </a:lnT>
                    <a:lnB w="12700">
                      <a:miter lim="400000"/>
                    </a:lnB>
                    <a:solidFill>
                      <a:schemeClr val="tx1">
                        <a:lumMod val="75000"/>
                        <a:lumOff val="25000"/>
                      </a:schemeClr>
                    </a:solidFill>
                  </a:tcPr>
                </a:tc>
                <a:tc>
                  <a:txBody>
                    <a:bodyPr/>
                    <a:lstStyle/>
                    <a:p>
                      <a:pPr lvl="0" defTabSz="914400"/>
                      <a:r>
                        <a:rPr sz="2300"/>
                        <a:t>4</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a:t>0.09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300" dirty="0"/>
                        <a:t>0.02-0.45</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sp>
        <p:nvSpPr>
          <p:cNvPr id="203" name="Shape 203"/>
          <p:cNvSpPr/>
          <p:nvPr/>
        </p:nvSpPr>
        <p:spPr>
          <a:xfrm>
            <a:off x="3691771" y="5594106"/>
            <a:ext cx="4667343" cy="383977"/>
          </a:xfrm>
          <a:prstGeom prst="rect">
            <a:avLst/>
          </a:prstGeom>
          <a:ln w="12700">
            <a:miter lim="400000"/>
          </a:ln>
          <a:extLst>
            <a:ext uri="{C572A759-6A51-4108-AA02-DFA0A04FC94B}">
              <ma14:wrappingTextBoxFlag xmlns:ma14="http://schemas.microsoft.com/office/mac/drawingml/2011/main" xmlns="" val="1"/>
            </a:ext>
          </a:extLst>
        </p:spPr>
        <p:txBody>
          <a:bodyPr wrap="none" lIns="35685" tIns="35685" rIns="35685" bIns="35685" anchor="ctr">
            <a:spAutoFit/>
          </a:bodyPr>
          <a:lstStyle>
            <a:lvl1pPr>
              <a:defRPr sz="2900"/>
            </a:lvl1pPr>
          </a:lstStyle>
          <a:p>
            <a:pPr algn="ctr" defTabSz="410415">
              <a:defRPr sz="1800"/>
            </a:pPr>
            <a:r>
              <a:rPr sz="2000" kern="0">
                <a:solidFill>
                  <a:sysClr val="windowText" lastClr="000000"/>
                </a:solidFill>
                <a:latin typeface="Helvetica Light"/>
                <a:ea typeface="Helvetica Light"/>
                <a:cs typeface="Helvetica Light"/>
                <a:sym typeface="Helvetica Light"/>
              </a:rPr>
              <a:t>* 0.26 (0.16 - 0.44) at fixed effect model</a:t>
            </a:r>
          </a:p>
        </p:txBody>
      </p:sp>
      <p:sp>
        <p:nvSpPr>
          <p:cNvPr id="204" name="Shape 204"/>
          <p:cNvSpPr/>
          <p:nvPr/>
        </p:nvSpPr>
        <p:spPr>
          <a:xfrm>
            <a:off x="2450280" y="6513931"/>
            <a:ext cx="5976271"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a:solidFill>
                  <a:sysClr val="windowText" lastClr="000000"/>
                </a:solidFill>
                <a:latin typeface="Helvetica Light"/>
                <a:ea typeface="Helvetica Light"/>
                <a:cs typeface="Helvetica Light"/>
                <a:sym typeface="Helvetica Light"/>
              </a:rPr>
              <a:t>Xi, M et al. Journal of Thrombosis and Haemostasis : JTH, 2013; 11(9), 1655–62.</a:t>
            </a:r>
          </a:p>
        </p:txBody>
      </p:sp>
    </p:spTree>
  </p:cSld>
  <p:clrMapOvr>
    <a:masterClrMapping/>
  </p:clrMapOvr>
  <p:transition spd="med" advTm="4782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analysis</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89925076"/>
              </p:ext>
            </p:extLst>
          </p:nvPr>
        </p:nvGraphicFramePr>
        <p:xfrm>
          <a:off x="445884" y="1949320"/>
          <a:ext cx="8319968" cy="4206240"/>
        </p:xfrm>
        <a:graphic>
          <a:graphicData uri="http://schemas.openxmlformats.org/drawingml/2006/table">
            <a:tbl>
              <a:tblPr firstRow="1" bandRow="1">
                <a:tableStyleId>{5C22544A-7EE6-4342-B048-85BDC9FD1C3A}</a:tableStyleId>
              </a:tblPr>
              <a:tblGrid>
                <a:gridCol w="2079992"/>
                <a:gridCol w="2079992"/>
                <a:gridCol w="2079992"/>
                <a:gridCol w="2079992"/>
              </a:tblGrid>
              <a:tr h="457200">
                <a:tc>
                  <a:txBody>
                    <a:bodyPr/>
                    <a:lstStyle/>
                    <a:p>
                      <a:pPr algn="ctr"/>
                      <a:r>
                        <a:rPr lang="en-US" sz="2400" dirty="0" smtClean="0">
                          <a:latin typeface="Calibri"/>
                          <a:cs typeface="Calibri"/>
                        </a:rPr>
                        <a:t>Variable</a:t>
                      </a:r>
                      <a:endParaRPr lang="en-US" sz="2400" dirty="0">
                        <a:latin typeface="Calibri"/>
                        <a:cs typeface="Calibri"/>
                      </a:endParaRPr>
                    </a:p>
                  </a:txBody>
                  <a:tcPr/>
                </a:tc>
                <a:tc>
                  <a:txBody>
                    <a:bodyPr/>
                    <a:lstStyle/>
                    <a:p>
                      <a:pPr algn="ctr"/>
                      <a:r>
                        <a:rPr lang="en-US" sz="2400" dirty="0" smtClean="0">
                          <a:latin typeface="Calibri"/>
                          <a:cs typeface="Calibri"/>
                        </a:rPr>
                        <a:t>Proportion</a:t>
                      </a:r>
                      <a:endParaRPr lang="en-US" sz="2400" dirty="0">
                        <a:latin typeface="Calibri"/>
                        <a:cs typeface="Calibri"/>
                      </a:endParaRPr>
                    </a:p>
                  </a:txBody>
                  <a:tcPr/>
                </a:tc>
                <a:tc gridSpan="2">
                  <a:txBody>
                    <a:bodyPr/>
                    <a:lstStyle/>
                    <a:p>
                      <a:pPr algn="ctr"/>
                      <a:r>
                        <a:rPr lang="en-US" sz="2400" dirty="0" smtClean="0">
                          <a:latin typeface="Calibri"/>
                          <a:cs typeface="Calibri"/>
                        </a:rPr>
                        <a:t>Heterogeneity</a:t>
                      </a:r>
                      <a:endParaRPr lang="en-US" sz="2400" dirty="0">
                        <a:latin typeface="Calibri"/>
                        <a:cs typeface="Calibri"/>
                      </a:endParaRPr>
                    </a:p>
                  </a:txBody>
                  <a:tcPr/>
                </a:tc>
                <a:tc hMerge="1">
                  <a:txBody>
                    <a:bodyPr/>
                    <a:lstStyle/>
                    <a:p>
                      <a:endParaRPr lang="en-US" dirty="0"/>
                    </a:p>
                  </a:txBody>
                  <a:tcPr/>
                </a:tc>
              </a:tr>
              <a:tr h="457200">
                <a:tc>
                  <a:txBody>
                    <a:bodyPr/>
                    <a:lstStyle/>
                    <a:p>
                      <a:pPr algn="ctr"/>
                      <a:r>
                        <a:rPr lang="en-US" sz="2400" dirty="0" smtClean="0">
                          <a:latin typeface="Calibri"/>
                          <a:cs typeface="Calibri"/>
                        </a:rPr>
                        <a:t>Design</a:t>
                      </a:r>
                      <a:endParaRPr lang="en-US" sz="2400" dirty="0">
                        <a:latin typeface="Calibri"/>
                        <a:cs typeface="Calibri"/>
                      </a:endParaRPr>
                    </a:p>
                  </a:txBody>
                  <a:tcPr/>
                </a:tc>
                <a:tc>
                  <a:txBody>
                    <a:bodyPr/>
                    <a:lstStyle/>
                    <a:p>
                      <a:pPr algn="ctr"/>
                      <a:endParaRPr lang="en-US" sz="2400" dirty="0">
                        <a:latin typeface="Calibri"/>
                        <a:cs typeface="Calibri"/>
                      </a:endParaRPr>
                    </a:p>
                  </a:txBody>
                  <a:tcPr/>
                </a:tc>
                <a:tc>
                  <a:txBody>
                    <a:bodyPr/>
                    <a:lstStyle/>
                    <a:p>
                      <a:pPr algn="ctr"/>
                      <a:r>
                        <a:rPr lang="en-US" sz="2400" dirty="0" smtClean="0">
                          <a:latin typeface="Calibri"/>
                          <a:cs typeface="Calibri"/>
                        </a:rPr>
                        <a:t>within</a:t>
                      </a:r>
                      <a:endParaRPr lang="en-US" sz="2400" dirty="0">
                        <a:latin typeface="Calibri"/>
                        <a:cs typeface="Calibri"/>
                      </a:endParaRPr>
                    </a:p>
                  </a:txBody>
                  <a:tcPr/>
                </a:tc>
                <a:tc>
                  <a:txBody>
                    <a:bodyPr/>
                    <a:lstStyle/>
                    <a:p>
                      <a:pPr algn="ctr"/>
                      <a:r>
                        <a:rPr lang="en-US" sz="2400" dirty="0" smtClean="0">
                          <a:latin typeface="Calibri"/>
                          <a:cs typeface="Calibri"/>
                        </a:rPr>
                        <a:t>between</a:t>
                      </a:r>
                      <a:endParaRPr lang="en-US" sz="2400" dirty="0">
                        <a:latin typeface="Calibri"/>
                        <a:cs typeface="Calibri"/>
                      </a:endParaRPr>
                    </a:p>
                  </a:txBody>
                  <a:tcPr/>
                </a:tc>
              </a:tr>
              <a:tr h="822960">
                <a:tc>
                  <a:txBody>
                    <a:bodyPr/>
                    <a:lstStyle/>
                    <a:p>
                      <a:pPr algn="ctr"/>
                      <a:r>
                        <a:rPr lang="en-US" sz="2400" dirty="0" smtClean="0">
                          <a:latin typeface="Calibri"/>
                          <a:cs typeface="Calibri"/>
                        </a:rPr>
                        <a:t>RCT(4)</a:t>
                      </a:r>
                      <a:endParaRPr lang="en-US" sz="2400" dirty="0">
                        <a:latin typeface="Calibri"/>
                        <a:cs typeface="Calibri"/>
                      </a:endParaRPr>
                    </a:p>
                  </a:txBody>
                  <a:tcPr/>
                </a:tc>
                <a:tc>
                  <a:txBody>
                    <a:bodyPr/>
                    <a:lstStyle/>
                    <a:p>
                      <a:pPr algn="ctr"/>
                      <a:r>
                        <a:rPr lang="en-US" sz="2400" dirty="0" smtClean="0">
                          <a:latin typeface="Calibri"/>
                          <a:cs typeface="Calibri"/>
                        </a:rPr>
                        <a:t>0.012 (0.009-0.041)</a:t>
                      </a:r>
                      <a:endParaRPr lang="en-US" sz="2400" dirty="0">
                        <a:latin typeface="Calibri"/>
                        <a:cs typeface="Calibri"/>
                      </a:endParaRPr>
                    </a:p>
                  </a:txBody>
                  <a:tcPr/>
                </a:tc>
                <a:tc>
                  <a:txBody>
                    <a:bodyPr/>
                    <a:lstStyle/>
                    <a:p>
                      <a:pPr algn="ctr"/>
                      <a:r>
                        <a:rPr lang="en-US" sz="2400" dirty="0" smtClean="0">
                          <a:latin typeface="Calibri"/>
                          <a:cs typeface="Calibri"/>
                        </a:rPr>
                        <a:t>Low</a:t>
                      </a:r>
                      <a:endParaRPr lang="en-US" sz="2400" dirty="0">
                        <a:latin typeface="Calibri"/>
                        <a:cs typeface="Calibri"/>
                      </a:endParaRPr>
                    </a:p>
                  </a:txBody>
                  <a:tcPr/>
                </a:tc>
                <a:tc rowSpan="4">
                  <a:txBody>
                    <a:bodyPr/>
                    <a:lstStyle/>
                    <a:p>
                      <a:pPr algn="ctr"/>
                      <a:endParaRPr lang="en-US" sz="2400" dirty="0" smtClean="0">
                        <a:latin typeface="Calibri"/>
                        <a:cs typeface="Calibri"/>
                      </a:endParaRPr>
                    </a:p>
                    <a:p>
                      <a:pPr algn="ctr"/>
                      <a:endParaRPr lang="en-US" sz="2400" dirty="0" smtClean="0">
                        <a:latin typeface="Calibri"/>
                        <a:cs typeface="Calibri"/>
                      </a:endParaRPr>
                    </a:p>
                    <a:p>
                      <a:pPr algn="ctr"/>
                      <a:endParaRPr lang="en-US" sz="2400" dirty="0" smtClean="0">
                        <a:latin typeface="Calibri"/>
                        <a:cs typeface="Calibri"/>
                      </a:endParaRPr>
                    </a:p>
                    <a:p>
                      <a:pPr algn="ctr"/>
                      <a:r>
                        <a:rPr lang="en-US" sz="2400" dirty="0" smtClean="0">
                          <a:latin typeface="Calibri"/>
                          <a:cs typeface="Calibri"/>
                        </a:rPr>
                        <a:t>P=0.231</a:t>
                      </a:r>
                      <a:endParaRPr lang="en-US" sz="2400" dirty="0">
                        <a:latin typeface="Calibri"/>
                        <a:cs typeface="Calibri"/>
                      </a:endParaRPr>
                    </a:p>
                  </a:txBody>
                  <a:tcPr/>
                </a:tc>
              </a:tr>
              <a:tr h="822960">
                <a:tc>
                  <a:txBody>
                    <a:bodyPr/>
                    <a:lstStyle/>
                    <a:p>
                      <a:pPr algn="ctr"/>
                      <a:r>
                        <a:rPr lang="en-US" sz="2400" dirty="0" err="1" smtClean="0">
                          <a:latin typeface="Calibri"/>
                          <a:cs typeface="Calibri"/>
                        </a:rPr>
                        <a:t>Prosp</a:t>
                      </a:r>
                      <a:r>
                        <a:rPr lang="en-US" sz="2400" baseline="0" dirty="0" smtClean="0">
                          <a:latin typeface="Calibri"/>
                          <a:cs typeface="Calibri"/>
                        </a:rPr>
                        <a:t> </a:t>
                      </a:r>
                      <a:r>
                        <a:rPr lang="en-US" sz="2400" dirty="0" smtClean="0">
                          <a:latin typeface="Calibri"/>
                          <a:cs typeface="Calibri"/>
                        </a:rPr>
                        <a:t>(20)</a:t>
                      </a:r>
                      <a:endParaRPr lang="en-US" sz="2400" dirty="0">
                        <a:latin typeface="Calibri"/>
                        <a:cs typeface="Calibri"/>
                      </a:endParaRPr>
                    </a:p>
                  </a:txBody>
                  <a:tcPr/>
                </a:tc>
                <a:tc>
                  <a:txBody>
                    <a:bodyPr/>
                    <a:lstStyle/>
                    <a:p>
                      <a:pPr algn="ctr"/>
                      <a:r>
                        <a:rPr lang="en-US" sz="2400" dirty="0" smtClean="0">
                          <a:latin typeface="Calibri"/>
                          <a:cs typeface="Calibri"/>
                        </a:rPr>
                        <a:t>0.015 (0.011-0.027)</a:t>
                      </a:r>
                      <a:endParaRPr lang="en-US" sz="2400" dirty="0">
                        <a:latin typeface="Calibri"/>
                        <a:cs typeface="Calibri"/>
                      </a:endParaRPr>
                    </a:p>
                  </a:txBody>
                  <a:tcPr/>
                </a:tc>
                <a:tc>
                  <a:txBody>
                    <a:bodyPr/>
                    <a:lstStyle/>
                    <a:p>
                      <a:pPr algn="ctr"/>
                      <a:r>
                        <a:rPr lang="en-US" sz="2400" dirty="0" smtClean="0">
                          <a:latin typeface="Calibri"/>
                          <a:cs typeface="Calibri"/>
                        </a:rPr>
                        <a:t>Low</a:t>
                      </a:r>
                    </a:p>
                    <a:p>
                      <a:pPr algn="ctr"/>
                      <a:r>
                        <a:rPr lang="en-US" sz="2400" dirty="0" smtClean="0">
                          <a:latin typeface="Calibri"/>
                          <a:cs typeface="Calibri"/>
                        </a:rPr>
                        <a:t>0.013</a:t>
                      </a:r>
                      <a:endParaRPr lang="en-US" sz="2400" dirty="0">
                        <a:latin typeface="Calibri"/>
                        <a:cs typeface="Calibri"/>
                      </a:endParaRPr>
                    </a:p>
                  </a:txBody>
                  <a:tcPr/>
                </a:tc>
                <a:tc vMerge="1">
                  <a:txBody>
                    <a:bodyPr/>
                    <a:lstStyle/>
                    <a:p>
                      <a:pPr algn="ctr"/>
                      <a:endParaRPr lang="en-US" sz="2400" dirty="0">
                        <a:latin typeface="Calibri"/>
                        <a:cs typeface="Calibri"/>
                      </a:endParaRPr>
                    </a:p>
                  </a:txBody>
                  <a:tcPr/>
                </a:tc>
              </a:tr>
              <a:tr h="822960">
                <a:tc>
                  <a:txBody>
                    <a:bodyPr/>
                    <a:lstStyle/>
                    <a:p>
                      <a:pPr algn="ctr"/>
                      <a:r>
                        <a:rPr lang="en-US" sz="2400" dirty="0" err="1" smtClean="0">
                          <a:latin typeface="Calibri"/>
                          <a:cs typeface="Calibri"/>
                        </a:rPr>
                        <a:t>Retrosp</a:t>
                      </a:r>
                      <a:r>
                        <a:rPr lang="en-US" sz="2400" baseline="0" dirty="0" smtClean="0">
                          <a:latin typeface="Calibri"/>
                          <a:cs typeface="Calibri"/>
                        </a:rPr>
                        <a:t> </a:t>
                      </a:r>
                      <a:r>
                        <a:rPr lang="en-US" sz="2400" dirty="0" smtClean="0">
                          <a:latin typeface="Calibri"/>
                          <a:cs typeface="Calibri"/>
                        </a:rPr>
                        <a:t>(8)</a:t>
                      </a:r>
                      <a:endParaRPr lang="en-US" sz="2400" dirty="0">
                        <a:latin typeface="Calibri"/>
                        <a:cs typeface="Calibri"/>
                      </a:endParaRPr>
                    </a:p>
                  </a:txBody>
                  <a:tcPr/>
                </a:tc>
                <a:tc>
                  <a:txBody>
                    <a:bodyPr/>
                    <a:lstStyle/>
                    <a:p>
                      <a:pPr algn="ctr"/>
                      <a:r>
                        <a:rPr lang="en-US" sz="2400" dirty="0" smtClean="0">
                          <a:latin typeface="Calibri"/>
                          <a:cs typeface="Calibri"/>
                        </a:rPr>
                        <a:t>0.019</a:t>
                      </a:r>
                    </a:p>
                    <a:p>
                      <a:pPr algn="ctr"/>
                      <a:r>
                        <a:rPr lang="en-US" sz="2400" dirty="0" smtClean="0">
                          <a:latin typeface="Calibri"/>
                          <a:cs typeface="Calibri"/>
                        </a:rPr>
                        <a:t>(0.012-0.030)</a:t>
                      </a:r>
                      <a:endParaRPr lang="en-US" sz="2400" dirty="0">
                        <a:latin typeface="Calibri"/>
                        <a:cs typeface="Calibri"/>
                      </a:endParaRPr>
                    </a:p>
                  </a:txBody>
                  <a:tcPr/>
                </a:tc>
                <a:tc>
                  <a:txBody>
                    <a:bodyPr/>
                    <a:lstStyle/>
                    <a:p>
                      <a:pPr algn="ctr"/>
                      <a:r>
                        <a:rPr lang="en-US" sz="2400" dirty="0" smtClean="0">
                          <a:latin typeface="Calibri"/>
                          <a:cs typeface="Calibri"/>
                        </a:rPr>
                        <a:t>Moderate</a:t>
                      </a:r>
                    </a:p>
                    <a:p>
                      <a:pPr algn="ctr"/>
                      <a:r>
                        <a:rPr lang="en-US" sz="2400" dirty="0" smtClean="0">
                          <a:latin typeface="Calibri"/>
                          <a:cs typeface="Calibri"/>
                        </a:rPr>
                        <a:t>0.020</a:t>
                      </a:r>
                      <a:endParaRPr lang="en-US" sz="2400" dirty="0">
                        <a:latin typeface="Calibri"/>
                        <a:cs typeface="Calibri"/>
                      </a:endParaRPr>
                    </a:p>
                  </a:txBody>
                  <a:tcPr/>
                </a:tc>
                <a:tc vMerge="1">
                  <a:txBody>
                    <a:bodyPr/>
                    <a:lstStyle/>
                    <a:p>
                      <a:pPr algn="ctr"/>
                      <a:endParaRPr lang="en-US" sz="2400" dirty="0">
                        <a:latin typeface="Calibri"/>
                        <a:cs typeface="Calibri"/>
                      </a:endParaRPr>
                    </a:p>
                  </a:txBody>
                  <a:tcPr/>
                </a:tc>
              </a:tr>
              <a:tr h="822960">
                <a:tc>
                  <a:txBody>
                    <a:bodyPr/>
                    <a:lstStyle/>
                    <a:p>
                      <a:pPr algn="ctr"/>
                      <a:r>
                        <a:rPr lang="en-US" sz="2400" dirty="0" smtClean="0">
                          <a:latin typeface="Calibri"/>
                          <a:cs typeface="Calibri"/>
                        </a:rPr>
                        <a:t>Other (3)</a:t>
                      </a:r>
                      <a:endParaRPr lang="en-US" sz="2400" dirty="0">
                        <a:latin typeface="Calibri"/>
                        <a:cs typeface="Calibri"/>
                      </a:endParaRPr>
                    </a:p>
                  </a:txBody>
                  <a:tcPr/>
                </a:tc>
                <a:tc>
                  <a:txBody>
                    <a:bodyPr/>
                    <a:lstStyle/>
                    <a:p>
                      <a:pPr algn="ctr"/>
                      <a:r>
                        <a:rPr lang="en-US" sz="2400" dirty="0" smtClean="0">
                          <a:latin typeface="Calibri"/>
                          <a:cs typeface="Calibri"/>
                        </a:rPr>
                        <a:t>0.010 (0.04-0.029)</a:t>
                      </a:r>
                      <a:endParaRPr lang="en-US" sz="2400" dirty="0">
                        <a:latin typeface="Calibri"/>
                        <a:cs typeface="Calibri"/>
                      </a:endParaRPr>
                    </a:p>
                  </a:txBody>
                  <a:tcPr/>
                </a:tc>
                <a:tc>
                  <a:txBody>
                    <a:bodyPr/>
                    <a:lstStyle/>
                    <a:p>
                      <a:pPr algn="ctr"/>
                      <a:r>
                        <a:rPr lang="en-US" sz="2400" dirty="0" smtClean="0">
                          <a:latin typeface="Calibri"/>
                          <a:cs typeface="Calibri"/>
                        </a:rPr>
                        <a:t>Low</a:t>
                      </a:r>
                      <a:endParaRPr lang="en-US" sz="2400" dirty="0">
                        <a:latin typeface="Calibri"/>
                        <a:cs typeface="Calibri"/>
                      </a:endParaRPr>
                    </a:p>
                  </a:txBody>
                  <a:tcPr/>
                </a:tc>
                <a:tc vMerge="1">
                  <a:txBody>
                    <a:bodyPr/>
                    <a:lstStyle/>
                    <a:p>
                      <a:pPr algn="ctr"/>
                      <a:endParaRPr lang="en-US" sz="2400" dirty="0">
                        <a:latin typeface="Calibri"/>
                        <a:cs typeface="Calibri"/>
                      </a:endParaRPr>
                    </a:p>
                  </a:txBody>
                  <a:tcPr/>
                </a:tc>
              </a:tr>
            </a:tbl>
          </a:graphicData>
        </a:graphic>
      </p:graphicFrame>
      <p:sp>
        <p:nvSpPr>
          <p:cNvPr id="6" name="Shape 193"/>
          <p:cNvSpPr/>
          <p:nvPr/>
        </p:nvSpPr>
        <p:spPr>
          <a:xfrm>
            <a:off x="2450280" y="6513931"/>
            <a:ext cx="5976271"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dirty="0">
                <a:solidFill>
                  <a:srgbClr val="FFFFFF"/>
                </a:solidFill>
                <a:latin typeface="Helvetica Light"/>
                <a:ea typeface="Helvetica Light"/>
                <a:cs typeface="Helvetica Light"/>
                <a:sym typeface="Helvetica Light"/>
              </a:rPr>
              <a:t>Xi, M et al. Journal of Thrombosis and Haemostasis : JTH, 2013; 11(9), 1655–62.</a:t>
            </a:r>
          </a:p>
        </p:txBody>
      </p:sp>
    </p:spTree>
    <p:extLst>
      <p:ext uri="{BB962C8B-B14F-4D97-AF65-F5344CB8AC3E}">
        <p14:creationId xmlns:p14="http://schemas.microsoft.com/office/powerpoint/2010/main" val="3155102966"/>
      </p:ext>
    </p:extLst>
  </p:cSld>
  <p:clrMapOvr>
    <a:masterClrMapping/>
  </p:clrMapOvr>
  <mc:AlternateContent xmlns:mc="http://schemas.openxmlformats.org/markup-compatibility/2006" xmlns:p14="http://schemas.microsoft.com/office/powerpoint/2010/main">
    <mc:Choice Requires="p14">
      <p:transition spd="slow" p14:dur="1200" advTm="16603">
        <p14:prism/>
      </p:transition>
    </mc:Choice>
    <mc:Fallback xmlns="">
      <p:transition xmlns:p14="http://schemas.microsoft.com/office/powerpoint/2010/main" spd="slow" advTm="1660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
            <a:ext cx="9144000"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en-US">
              <a:solidFill>
                <a:prstClr val="white"/>
              </a:solidFill>
            </a:endParaRPr>
          </a:p>
        </p:txBody>
      </p:sp>
      <p:pic>
        <p:nvPicPr>
          <p:cNvPr id="512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83" y="105581"/>
            <a:ext cx="5571606" cy="5837275"/>
          </a:xfrm>
          <a:prstGeom prst="rect">
            <a:avLst/>
          </a:prstGeom>
          <a:noFill/>
          <a:ln w="9525">
            <a:noFill/>
            <a:miter lim="800000"/>
            <a:headEnd/>
            <a:tailEnd/>
          </a:ln>
          <a:effec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869" y="228676"/>
            <a:ext cx="6537154" cy="5789359"/>
          </a:xfrm>
          <a:prstGeom prst="rect">
            <a:avLst/>
          </a:prstGeom>
          <a:noFill/>
          <a:ln w="9525">
            <a:noFill/>
            <a:miter lim="800000"/>
            <a:headEnd/>
            <a:tailEnd/>
          </a:ln>
          <a:effectLst/>
        </p:spPr>
      </p:pic>
      <p:sp>
        <p:nvSpPr>
          <p:cNvPr id="3" name="CasellaDiTesto 3"/>
          <p:cNvSpPr txBox="1"/>
          <p:nvPr/>
        </p:nvSpPr>
        <p:spPr>
          <a:xfrm>
            <a:off x="5793837" y="6059921"/>
            <a:ext cx="2759737" cy="646256"/>
          </a:xfrm>
          <a:prstGeom prst="rect">
            <a:avLst/>
          </a:prstGeom>
          <a:noFill/>
        </p:spPr>
        <p:txBody>
          <a:bodyPr wrap="none" lIns="91364" tIns="45683" rIns="91364" bIns="45683" rtlCol="0">
            <a:spAutoFit/>
          </a:bodyPr>
          <a:lstStyle>
            <a:defPPr>
              <a:defRPr lang="en-US"/>
            </a:defPPr>
            <a:lvl1pPr>
              <a:defRPr sz="1200"/>
            </a:lvl1pPr>
          </a:lstStyle>
          <a:p>
            <a:r>
              <a:rPr lang="en-US" dirty="0" err="1"/>
              <a:t>Aledort</a:t>
            </a:r>
            <a:r>
              <a:rPr lang="en-US" dirty="0"/>
              <a:t> LM et al. </a:t>
            </a:r>
            <a:r>
              <a:rPr lang="en-US" i="1" dirty="0"/>
              <a:t>JTH</a:t>
            </a:r>
            <a:r>
              <a:rPr lang="en-US" dirty="0"/>
              <a:t> 2011;9:2180–92.</a:t>
            </a:r>
          </a:p>
          <a:p>
            <a:r>
              <a:rPr lang="en-US" dirty="0"/>
              <a:t>Iorio A et al. </a:t>
            </a:r>
            <a:r>
              <a:rPr lang="en-US" i="1" dirty="0"/>
              <a:t>JTH</a:t>
            </a:r>
            <a:r>
              <a:rPr lang="en-US" dirty="0"/>
              <a:t> 2011;9:2176–9.</a:t>
            </a:r>
          </a:p>
          <a:p>
            <a:r>
              <a:rPr lang="en-US" dirty="0" err="1"/>
              <a:t>Aledort</a:t>
            </a:r>
            <a:r>
              <a:rPr lang="en-US" dirty="0"/>
              <a:t> LM et al. </a:t>
            </a:r>
            <a:r>
              <a:rPr lang="en-US" i="1" dirty="0"/>
              <a:t>JTH</a:t>
            </a:r>
            <a:r>
              <a:rPr lang="en-US" dirty="0"/>
              <a:t> 2011</a:t>
            </a:r>
            <a:r>
              <a:rPr lang="it-IT" dirty="0"/>
              <a:t>;</a:t>
            </a:r>
            <a:r>
              <a:rPr lang="en-US" dirty="0"/>
              <a:t>9:2325–7.</a:t>
            </a:r>
            <a:endParaRPr lang="it-IT" dirty="0"/>
          </a:p>
        </p:txBody>
      </p:sp>
    </p:spTree>
    <p:custDataLst>
      <p:tags r:id="rId1"/>
    </p:custDataLst>
    <p:extLst>
      <p:ext uri="{BB962C8B-B14F-4D97-AF65-F5344CB8AC3E}">
        <p14:creationId xmlns:p14="http://schemas.microsoft.com/office/powerpoint/2010/main" val="3292242673"/>
      </p:ext>
    </p:extLst>
  </p:cSld>
  <p:clrMapOvr>
    <a:masterClrMapping/>
  </p:clrMapOvr>
  <mc:AlternateContent xmlns:mc="http://schemas.openxmlformats.org/markup-compatibility/2006" xmlns:p14="http://schemas.microsoft.com/office/powerpoint/2010/main">
    <mc:Choice Requires="p14">
      <p:transition spd="slow" p14:dur="2000" advTm="43519"/>
    </mc:Choice>
    <mc:Fallback xmlns="">
      <p:transition xmlns:p14="http://schemas.microsoft.com/office/powerpoint/2010/main" spd="slow" advTm="435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250879"/>
            <a:ext cx="7543800" cy="1113273"/>
          </a:xfrm>
        </p:spPr>
        <p:txBody>
          <a:bodyPr/>
          <a:lstStyle/>
          <a:p>
            <a:pPr defTabSz="913649"/>
            <a:r>
              <a:rPr lang="en-US" b="1" dirty="0">
                <a:latin typeface="Calibri" charset="0"/>
              </a:rPr>
              <a:t>Alfonso </a:t>
            </a:r>
            <a:r>
              <a:rPr lang="en-US" b="1" dirty="0" err="1">
                <a:latin typeface="Calibri" charset="0"/>
              </a:rPr>
              <a:t>Iorio</a:t>
            </a:r>
            <a:endParaRPr lang="en-US" b="1" dirty="0">
              <a:latin typeface="Calibri" charset="0"/>
            </a:endParaRPr>
          </a:p>
        </p:txBody>
      </p:sp>
      <p:sp>
        <p:nvSpPr>
          <p:cNvPr id="82946" name="Content Placeholder 2"/>
          <p:cNvSpPr>
            <a:spLocks noGrp="1"/>
          </p:cNvSpPr>
          <p:nvPr>
            <p:ph idx="1"/>
          </p:nvPr>
        </p:nvSpPr>
        <p:spPr>
          <a:xfrm>
            <a:off x="457200" y="1536632"/>
            <a:ext cx="8229600" cy="4589532"/>
          </a:xfrm>
        </p:spPr>
        <p:txBody>
          <a:bodyPr>
            <a:normAutofit lnSpcReduction="10000"/>
          </a:bodyPr>
          <a:lstStyle/>
          <a:p>
            <a:pPr>
              <a:lnSpc>
                <a:spcPct val="80000"/>
              </a:lnSpc>
              <a:spcBef>
                <a:spcPts val="1200"/>
              </a:spcBef>
            </a:pPr>
            <a:r>
              <a:rPr lang="en-US" sz="2400" b="1" dirty="0">
                <a:latin typeface="Calibri" charset="0"/>
              </a:rPr>
              <a:t>Associate Professor, Clinical Epidemiology</a:t>
            </a:r>
            <a:br>
              <a:rPr lang="en-US" sz="2400" b="1" dirty="0">
                <a:latin typeface="Calibri" charset="0"/>
              </a:rPr>
            </a:br>
            <a:r>
              <a:rPr lang="en-US" sz="2400" b="1" dirty="0">
                <a:latin typeface="Calibri" charset="0"/>
              </a:rPr>
              <a:t>&amp; Biostatistics and Medicine, McMaster</a:t>
            </a:r>
            <a:br>
              <a:rPr lang="en-US" sz="2400" b="1" dirty="0">
                <a:latin typeface="Calibri" charset="0"/>
              </a:rPr>
            </a:br>
            <a:r>
              <a:rPr lang="en-US" sz="2400" b="1" dirty="0">
                <a:latin typeface="Calibri" charset="0"/>
              </a:rPr>
              <a:t>University</a:t>
            </a:r>
          </a:p>
          <a:p>
            <a:pPr>
              <a:lnSpc>
                <a:spcPct val="80000"/>
              </a:lnSpc>
              <a:spcBef>
                <a:spcPts val="1200"/>
              </a:spcBef>
            </a:pPr>
            <a:r>
              <a:rPr lang="en-US" sz="2400" b="1" dirty="0">
                <a:latin typeface="Calibri" charset="0"/>
              </a:rPr>
              <a:t>Director, Adult Hemophilia Centre, Hamilton</a:t>
            </a:r>
          </a:p>
          <a:p>
            <a:pPr>
              <a:lnSpc>
                <a:spcPct val="80000"/>
              </a:lnSpc>
              <a:spcBef>
                <a:spcPts val="1200"/>
              </a:spcBef>
            </a:pPr>
            <a:r>
              <a:rPr lang="en-US" sz="2400" b="1" dirty="0">
                <a:latin typeface="Calibri" charset="0"/>
              </a:rPr>
              <a:t>Chair, Health Information Research Unit,</a:t>
            </a:r>
            <a:br>
              <a:rPr lang="en-US" sz="2400" b="1" dirty="0">
                <a:latin typeface="Calibri" charset="0"/>
              </a:rPr>
            </a:br>
            <a:r>
              <a:rPr lang="en-US" sz="2400" b="1" dirty="0">
                <a:latin typeface="Calibri" charset="0"/>
              </a:rPr>
              <a:t>McMaster University</a:t>
            </a:r>
          </a:p>
          <a:p>
            <a:pPr>
              <a:lnSpc>
                <a:spcPct val="80000"/>
              </a:lnSpc>
              <a:spcBef>
                <a:spcPts val="1200"/>
              </a:spcBef>
            </a:pPr>
            <a:r>
              <a:rPr lang="en-US" sz="2400" b="1" dirty="0">
                <a:latin typeface="Calibri" charset="0"/>
              </a:rPr>
              <a:t>Co-founder Italian Registry for Congenital</a:t>
            </a:r>
            <a:br>
              <a:rPr lang="en-US" sz="2400" b="1" dirty="0">
                <a:latin typeface="Calibri" charset="0"/>
              </a:rPr>
            </a:br>
            <a:r>
              <a:rPr lang="en-US" sz="2400" b="1" dirty="0">
                <a:latin typeface="Calibri" charset="0"/>
              </a:rPr>
              <a:t>Coagulopathies; </a:t>
            </a:r>
          </a:p>
          <a:p>
            <a:pPr>
              <a:lnSpc>
                <a:spcPct val="80000"/>
              </a:lnSpc>
              <a:spcBef>
                <a:spcPts val="1200"/>
              </a:spcBef>
            </a:pPr>
            <a:r>
              <a:rPr lang="en-US" sz="2400" b="1" dirty="0">
                <a:latin typeface="Calibri" charset="0"/>
              </a:rPr>
              <a:t>Chair, Data and Demographics Committee, WFH</a:t>
            </a:r>
          </a:p>
          <a:p>
            <a:pPr>
              <a:lnSpc>
                <a:spcPct val="80000"/>
              </a:lnSpc>
              <a:spcBef>
                <a:spcPts val="1200"/>
              </a:spcBef>
            </a:pPr>
            <a:r>
              <a:rPr lang="en-US" sz="2400" b="1" dirty="0">
                <a:latin typeface="Calibri" charset="0"/>
              </a:rPr>
              <a:t>Chair Canadian Hemophilia Registry Program</a:t>
            </a:r>
          </a:p>
          <a:p>
            <a:pPr>
              <a:lnSpc>
                <a:spcPct val="80000"/>
              </a:lnSpc>
              <a:spcBef>
                <a:spcPts val="1200"/>
              </a:spcBef>
            </a:pPr>
            <a:r>
              <a:rPr lang="en-US" sz="2400" b="1" dirty="0">
                <a:latin typeface="Calibri" charset="0"/>
              </a:rPr>
              <a:t>Associate Editor: Blood Coagulation Disorders of the Cystic Fibrosis and Genetic Disorders Review Group of the Cochrane Collaboration</a:t>
            </a:r>
          </a:p>
          <a:p>
            <a:endParaRPr lang="en-CA" sz="2000" b="1" dirty="0">
              <a:latin typeface="Calibri" charset="0"/>
            </a:endParaRPr>
          </a:p>
        </p:txBody>
      </p:sp>
      <p:pic>
        <p:nvPicPr>
          <p:cNvPr id="82947" name="Immagine 1" descr="\\130.113.93.15\users\alfonso\Trasfer\Personal\AAA - Curriculum\photos\DSCN0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2438400" cy="3124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403853"/>
      </p:ext>
    </p:extLst>
  </p:cSld>
  <p:clrMapOvr>
    <a:masterClrMapping/>
  </p:clrMapOvr>
  <p:transition advTm="286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16" y="1038055"/>
            <a:ext cx="7770813" cy="4166652"/>
          </a:xfrm>
        </p:spPr>
        <p:txBody>
          <a:bodyPr>
            <a:noAutofit/>
          </a:bodyPr>
          <a:lstStyle/>
          <a:p>
            <a:pPr marL="0" indent="0">
              <a:buNone/>
            </a:pPr>
            <a:r>
              <a:rPr lang="it-IT" sz="3200" dirty="0"/>
              <a:t>Science is built up of facts, as a house is built up of stones; but an accumulation of facts is no more science than a heap of stones is a house</a:t>
            </a:r>
          </a:p>
          <a:p>
            <a:pPr marL="0" indent="0">
              <a:buNone/>
            </a:pPr>
            <a:endParaRPr lang="it-IT" sz="3200" dirty="0"/>
          </a:p>
          <a:p>
            <a:pPr marL="0" indent="0">
              <a:buNone/>
            </a:pPr>
            <a:endParaRPr lang="it-IT" sz="3200" dirty="0"/>
          </a:p>
          <a:p>
            <a:pPr marL="0" indent="0">
              <a:buNone/>
            </a:pPr>
            <a:r>
              <a:rPr lang="it-IT" sz="3200" dirty="0"/>
              <a:t>Henri Poncare, 1854–1912</a:t>
            </a:r>
          </a:p>
          <a:p>
            <a:pPr marL="0" indent="0">
              <a:buNone/>
            </a:pPr>
            <a:endParaRPr lang="it-IT" sz="3200" dirty="0"/>
          </a:p>
        </p:txBody>
      </p:sp>
    </p:spTree>
    <p:extLst>
      <p:ext uri="{BB962C8B-B14F-4D97-AF65-F5344CB8AC3E}">
        <p14:creationId xmlns:p14="http://schemas.microsoft.com/office/powerpoint/2010/main" val="1834667894"/>
      </p:ext>
    </p:extLst>
  </p:cSld>
  <p:clrMapOvr>
    <a:masterClrMapping/>
  </p:clrMapOvr>
  <mc:AlternateContent xmlns:mc="http://schemas.openxmlformats.org/markup-compatibility/2006" xmlns:p14="http://schemas.microsoft.com/office/powerpoint/2010/main">
    <mc:Choice Requires="p14">
      <p:transition spd="slow" p14:dur="1200" advTm="20213">
        <p14:prism/>
      </p:transition>
    </mc:Choice>
    <mc:Fallback xmlns="">
      <p:transition xmlns:p14="http://schemas.microsoft.com/office/powerpoint/2010/main" spd="slow" advTm="20213">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normAutofit/>
          </a:bodyPr>
          <a:lstStyle/>
          <a:p>
            <a:pPr lvl="0">
              <a:defRPr sz="1800"/>
            </a:pPr>
            <a:r>
              <a:rPr sz="4000" dirty="0"/>
              <a:t>The EUHASS study</a:t>
            </a:r>
          </a:p>
        </p:txBody>
      </p:sp>
      <p:sp>
        <p:nvSpPr>
          <p:cNvPr id="209" name="Shape 209"/>
          <p:cNvSpPr>
            <a:spLocks noGrp="1"/>
          </p:cNvSpPr>
          <p:nvPr>
            <p:ph type="body" idx="1"/>
          </p:nvPr>
        </p:nvSpPr>
        <p:spPr>
          <a:xfrm>
            <a:off x="669727" y="1025303"/>
            <a:ext cx="3738282" cy="4420196"/>
          </a:xfrm>
          <a:prstGeom prst="rect">
            <a:avLst/>
          </a:prstGeom>
        </p:spPr>
        <p:txBody>
          <a:bodyPr>
            <a:normAutofit/>
          </a:bodyPr>
          <a:lstStyle/>
          <a:p>
            <a:pPr lvl="0">
              <a:defRPr sz="1800"/>
            </a:pPr>
            <a:r>
              <a:rPr sz="2400" b="1" dirty="0">
                <a:solidFill>
                  <a:srgbClr val="C82506"/>
                </a:solidFill>
              </a:rPr>
              <a:t>Strengths</a:t>
            </a:r>
          </a:p>
          <a:p>
            <a:pPr lvl="1">
              <a:defRPr sz="1800"/>
            </a:pPr>
            <a:r>
              <a:rPr sz="2000" dirty="0"/>
              <a:t>Prospective, very large inception cohort</a:t>
            </a:r>
          </a:p>
          <a:p>
            <a:pPr lvl="1">
              <a:defRPr sz="1800"/>
            </a:pPr>
            <a:r>
              <a:rPr sz="2000" dirty="0"/>
              <a:t>Controlled (parallel, head-to-head)</a:t>
            </a:r>
          </a:p>
        </p:txBody>
      </p:sp>
      <p:sp>
        <p:nvSpPr>
          <p:cNvPr id="210" name="Shape 210"/>
          <p:cNvSpPr/>
          <p:nvPr/>
        </p:nvSpPr>
        <p:spPr>
          <a:xfrm>
            <a:off x="4655624" y="1835051"/>
            <a:ext cx="3738283" cy="44201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293536" indent="-293536" defTabSz="385797">
              <a:spcBef>
                <a:spcPts val="2742"/>
              </a:spcBef>
              <a:buSzPct val="75000"/>
              <a:buFontTx/>
              <a:buChar char="•"/>
              <a:defRPr sz="1800"/>
            </a:pPr>
            <a:r>
              <a:rPr sz="2400" b="1" kern="0">
                <a:solidFill>
                  <a:srgbClr val="C82506"/>
                </a:solidFill>
                <a:latin typeface="Helvetica Light"/>
                <a:ea typeface="Helvetica Light"/>
                <a:cs typeface="Helvetica Light"/>
                <a:sym typeface="Helvetica Light"/>
              </a:rPr>
              <a:t>Limitations</a:t>
            </a:r>
          </a:p>
          <a:p>
            <a:pPr marL="587073" lvl="1" indent="-293536" defTabSz="385797">
              <a:spcBef>
                <a:spcPts val="2742"/>
              </a:spcBef>
              <a:buSzPct val="75000"/>
              <a:buFontTx/>
              <a:buChar char="•"/>
              <a:defRPr sz="1800"/>
            </a:pPr>
            <a:r>
              <a:rPr sz="2100" kern="0">
                <a:solidFill>
                  <a:sysClr val="windowText" lastClr="000000"/>
                </a:solidFill>
                <a:latin typeface="Helvetica Light"/>
                <a:ea typeface="Helvetica Light"/>
                <a:cs typeface="Helvetica Light"/>
                <a:sym typeface="Helvetica Light"/>
              </a:rPr>
              <a:t>Minimal information collected</a:t>
            </a:r>
          </a:p>
          <a:p>
            <a:pPr marL="587073" lvl="1" indent="-293536" defTabSz="385797">
              <a:spcBef>
                <a:spcPts val="2742"/>
              </a:spcBef>
              <a:buSzPct val="75000"/>
              <a:buFontTx/>
              <a:buChar char="•"/>
              <a:defRPr sz="1800"/>
            </a:pPr>
            <a:r>
              <a:rPr sz="2100" kern="0">
                <a:solidFill>
                  <a:sysClr val="windowText" lastClr="000000"/>
                </a:solidFill>
                <a:latin typeface="Helvetica Light"/>
                <a:ea typeface="Helvetica Light"/>
                <a:cs typeface="Helvetica Light"/>
                <a:sym typeface="Helvetica Light"/>
              </a:rPr>
              <a:t>No multivariable approach</a:t>
            </a:r>
          </a:p>
          <a:p>
            <a:pPr marL="587073" lvl="1" indent="-293536" defTabSz="385797">
              <a:spcBef>
                <a:spcPts val="2742"/>
              </a:spcBef>
              <a:buSzPct val="75000"/>
              <a:buFontTx/>
              <a:buChar char="•"/>
              <a:defRPr sz="1800"/>
            </a:pPr>
            <a:r>
              <a:rPr sz="2100" kern="0">
                <a:solidFill>
                  <a:sysClr val="windowText" lastClr="000000"/>
                </a:solidFill>
                <a:latin typeface="Helvetica Light"/>
                <a:ea typeface="Helvetica Light"/>
                <a:cs typeface="Helvetica Light"/>
                <a:sym typeface="Helvetica Light"/>
              </a:rPr>
              <a:t>Confounding still possible</a:t>
            </a:r>
          </a:p>
          <a:p>
            <a:pPr marL="587073" lvl="1" indent="-293536" defTabSz="385797">
              <a:spcBef>
                <a:spcPts val="2742"/>
              </a:spcBef>
              <a:buSzPct val="75000"/>
              <a:buFontTx/>
              <a:buChar char="•"/>
              <a:defRPr sz="1800"/>
            </a:pPr>
            <a:r>
              <a:rPr sz="2100" kern="0">
                <a:solidFill>
                  <a:sysClr val="windowText" lastClr="000000"/>
                </a:solidFill>
                <a:latin typeface="Helvetica Light"/>
                <a:ea typeface="Helvetica Light"/>
                <a:cs typeface="Helvetica Light"/>
                <a:sym typeface="Helvetica Light"/>
              </a:rPr>
              <a:t>Dynamic cohort not always at steady-state</a:t>
            </a:r>
          </a:p>
        </p:txBody>
      </p:sp>
    </p:spTree>
    <p:custDataLst>
      <p:tags r:id="rId1"/>
    </p:custDataLst>
  </p:cSld>
  <p:clrMapOvr>
    <a:masterClrMapping/>
  </p:clrMapOvr>
  <p:transition spd="med" advTm="84849"/>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advAuto="0"/>
      <p:bldP spid="210"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normAutofit/>
          </a:bodyPr>
          <a:lstStyle/>
          <a:p>
            <a:pPr lvl="0">
              <a:defRPr sz="1800"/>
            </a:pPr>
            <a:r>
              <a:rPr lang="en-CA" sz="4800" dirty="0" smtClean="0"/>
              <a:t>EUHASS: </a:t>
            </a:r>
            <a:r>
              <a:rPr sz="4800" dirty="0" smtClean="0"/>
              <a:t>Inhibitors </a:t>
            </a:r>
            <a:r>
              <a:rPr sz="4800" dirty="0"/>
              <a:t>in PTPs</a:t>
            </a:r>
          </a:p>
        </p:txBody>
      </p:sp>
      <p:graphicFrame>
        <p:nvGraphicFramePr>
          <p:cNvPr id="213" name="Table 213"/>
          <p:cNvGraphicFramePr/>
          <p:nvPr/>
        </p:nvGraphicFramePr>
        <p:xfrm>
          <a:off x="413598" y="2035971"/>
          <a:ext cx="8316833" cy="4018360"/>
        </p:xfrm>
        <a:graphic>
          <a:graphicData uri="http://schemas.openxmlformats.org/drawingml/2006/table">
            <a:tbl>
              <a:tblPr firstRow="1" firstCol="1"/>
              <a:tblGrid>
                <a:gridCol w="1506434"/>
                <a:gridCol w="1644997"/>
                <a:gridCol w="1537601"/>
                <a:gridCol w="1435599"/>
                <a:gridCol w="2192202"/>
              </a:tblGrid>
              <a:tr h="803672">
                <a:tc>
                  <a:txBody>
                    <a:bodyPr/>
                    <a:lstStyle/>
                    <a:p>
                      <a:pPr lvl="0" defTabSz="914400">
                        <a:tabLst>
                          <a:tab pos="1181100" algn="l"/>
                        </a:tabLst>
                        <a:defRPr b="0"/>
                      </a:pPr>
                      <a:r>
                        <a:rPr sz="2600" b="1" dirty="0">
                          <a:sym typeface="Helvetica"/>
                        </a:rPr>
                        <a:t>Product</a:t>
                      </a:r>
                    </a:p>
                  </a:txBody>
                  <a:tcPr marL="35719" marR="35719" marT="35719" marB="35719" anchor="ctr" horzOverflow="overflow">
                    <a:lnL w="12700">
                      <a:miter lim="400000"/>
                    </a:lnL>
                    <a:lnR w="12700">
                      <a:miter lim="400000"/>
                    </a:lnR>
                    <a:lnB w="12700">
                      <a:miter lim="400000"/>
                    </a:lnB>
                  </a:tcPr>
                </a:tc>
                <a:tc>
                  <a:txBody>
                    <a:bodyPr/>
                    <a:lstStyle/>
                    <a:p>
                      <a:pPr lvl="0" defTabSz="914400">
                        <a:tabLst>
                          <a:tab pos="1181100" algn="l"/>
                        </a:tabLst>
                        <a:defRPr b="0"/>
                      </a:pPr>
                      <a:r>
                        <a:rPr sz="2600" b="1">
                          <a:sym typeface="Helvetica"/>
                        </a:rPr>
                        <a:t>Inhibitors</a:t>
                      </a:r>
                    </a:p>
                  </a:txBody>
                  <a:tcPr marL="35719" marR="35719" marT="35719" marB="35719" anchor="ctr" horzOverflow="overflow">
                    <a:lnL w="12700">
                      <a:miter lim="400000"/>
                    </a:lnL>
                    <a:lnR w="12700">
                      <a:miter lim="400000"/>
                    </a:lnR>
                    <a:lnB w="12700">
                      <a:miter lim="400000"/>
                    </a:lnB>
                  </a:tcPr>
                </a:tc>
                <a:tc>
                  <a:txBody>
                    <a:bodyPr/>
                    <a:lstStyle/>
                    <a:p>
                      <a:pPr lvl="0" defTabSz="914400">
                        <a:tabLst>
                          <a:tab pos="1181100" algn="l"/>
                        </a:tabLst>
                        <a:defRPr b="0"/>
                      </a:pPr>
                      <a:r>
                        <a:rPr sz="2600" b="1">
                          <a:sym typeface="Helvetica"/>
                        </a:rPr>
                        <a:t>Pt/yr</a:t>
                      </a:r>
                    </a:p>
                  </a:txBody>
                  <a:tcPr marL="35719" marR="35719" marT="35719" marB="35719" anchor="ctr" horzOverflow="overflow">
                    <a:lnL w="12700">
                      <a:miter lim="400000"/>
                    </a:lnL>
                    <a:lnR w="12700">
                      <a:miter lim="400000"/>
                    </a:lnR>
                    <a:lnB w="12700">
                      <a:miter lim="400000"/>
                    </a:lnB>
                  </a:tcPr>
                </a:tc>
                <a:tc>
                  <a:txBody>
                    <a:bodyPr/>
                    <a:lstStyle/>
                    <a:p>
                      <a:pPr lvl="0" defTabSz="914400">
                        <a:tabLst>
                          <a:tab pos="1181100" algn="l"/>
                        </a:tabLst>
                        <a:defRPr b="0"/>
                      </a:pPr>
                      <a:r>
                        <a:rPr sz="2600" b="1">
                          <a:sym typeface="Helvetica"/>
                        </a:rPr>
                        <a:t>Rate</a:t>
                      </a:r>
                    </a:p>
                  </a:txBody>
                  <a:tcPr marL="35719" marR="35719" marT="35719" marB="35719" anchor="ctr" horzOverflow="overflow">
                    <a:lnL w="12700">
                      <a:miter lim="400000"/>
                    </a:lnL>
                    <a:lnR w="12700">
                      <a:miter lim="400000"/>
                    </a:lnR>
                    <a:lnB w="12700">
                      <a:miter lim="400000"/>
                    </a:lnB>
                  </a:tcPr>
                </a:tc>
                <a:tc>
                  <a:txBody>
                    <a:bodyPr/>
                    <a:lstStyle/>
                    <a:p>
                      <a:pPr lvl="0" defTabSz="914400">
                        <a:tabLst>
                          <a:tab pos="1181100" algn="l"/>
                        </a:tabLst>
                        <a:defRPr b="0"/>
                      </a:pPr>
                      <a:r>
                        <a:rPr sz="2600" b="1">
                          <a:sym typeface="Helvetica"/>
                        </a:rPr>
                        <a:t>(95% C.I.)</a:t>
                      </a:r>
                    </a:p>
                  </a:txBody>
                  <a:tcPr marL="35719" marR="35719" marT="35719" marB="35719" anchor="ctr" horzOverflow="overflow">
                    <a:lnL w="12700">
                      <a:miter lim="400000"/>
                    </a:lnL>
                    <a:lnR w="12700">
                      <a:miter lim="400000"/>
                    </a:lnR>
                    <a:lnB w="12700">
                      <a:miter lim="400000"/>
                    </a:lnB>
                  </a:tcPr>
                </a:tc>
              </a:tr>
              <a:tr h="803672">
                <a:tc>
                  <a:txBody>
                    <a:bodyPr/>
                    <a:lstStyle/>
                    <a:p>
                      <a:pPr lvl="0" defTabSz="914400">
                        <a:tabLst>
                          <a:tab pos="1181100" algn="l"/>
                        </a:tabLst>
                        <a:defRPr b="0"/>
                      </a:pPr>
                      <a:r>
                        <a:rPr sz="2600" b="1" dirty="0">
                          <a:sym typeface="Helvetica"/>
                        </a:rPr>
                        <a:t>1</a:t>
                      </a:r>
                    </a:p>
                  </a:txBody>
                  <a:tcPr marL="35719" marR="35719" marT="35719" marB="35719" anchor="ctr" horzOverflow="overflow">
                    <a:lnR w="12700">
                      <a:miter lim="400000"/>
                    </a:lnR>
                    <a:lnT w="12700">
                      <a:miter lim="400000"/>
                    </a:lnT>
                    <a:lnB w="12700">
                      <a:miter lim="400000"/>
                    </a:lnB>
                  </a:tcPr>
                </a:tc>
                <a:tc>
                  <a:txBody>
                    <a:bodyPr/>
                    <a:lstStyle/>
                    <a:p>
                      <a:pPr lvl="0" defTabSz="914400"/>
                      <a:r>
                        <a:rPr sz="2600"/>
                        <a:t>5</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4656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0.11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600"/>
                        <a:t>(0.03-0.25)</a:t>
                      </a:r>
                    </a:p>
                  </a:txBody>
                  <a:tcPr marL="35719" marR="35719" marT="35719" marB="35719" anchor="ctr" horzOverflow="overflow">
                    <a:lnL w="12700">
                      <a:miter lim="400000"/>
                    </a:lnL>
                    <a:lnR w="12700">
                      <a:miter lim="400000"/>
                    </a:lnR>
                    <a:lnT w="12700">
                      <a:miter lim="400000"/>
                    </a:lnT>
                    <a:lnB w="12700">
                      <a:miter lim="400000"/>
                    </a:lnB>
                  </a:tcPr>
                </a:tc>
              </a:tr>
              <a:tr h="803672">
                <a:tc>
                  <a:txBody>
                    <a:bodyPr/>
                    <a:lstStyle/>
                    <a:p>
                      <a:pPr lvl="0" defTabSz="914400">
                        <a:tabLst>
                          <a:tab pos="1181100" algn="l"/>
                        </a:tabLst>
                        <a:defRPr b="0"/>
                      </a:pPr>
                      <a:r>
                        <a:rPr sz="2600" b="1">
                          <a:sym typeface="Helvetica"/>
                        </a:rPr>
                        <a:t>2</a:t>
                      </a:r>
                    </a:p>
                  </a:txBody>
                  <a:tcPr marL="35719" marR="35719" marT="35719" marB="35719" anchor="ctr" horzOverflow="overflow">
                    <a:lnR w="12700">
                      <a:miter lim="400000"/>
                    </a:lnR>
                    <a:lnT w="12700">
                      <a:miter lim="400000"/>
                    </a:lnT>
                    <a:lnB w="12700">
                      <a:miter lim="400000"/>
                    </a:lnB>
                  </a:tcPr>
                </a:tc>
                <a:tc>
                  <a:txBody>
                    <a:bodyPr/>
                    <a:lstStyle/>
                    <a:p>
                      <a:pPr lvl="0" defTabSz="914400"/>
                      <a:r>
                        <a:rPr sz="2600"/>
                        <a:t>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1987</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0.05</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600"/>
                        <a:t>(0.00 - 0.28)</a:t>
                      </a:r>
                    </a:p>
                  </a:txBody>
                  <a:tcPr marL="35719" marR="35719" marT="35719" marB="35719" anchor="ctr" horzOverflow="overflow">
                    <a:lnL w="12700">
                      <a:miter lim="400000"/>
                    </a:lnL>
                    <a:lnR w="12700">
                      <a:miter lim="400000"/>
                    </a:lnR>
                    <a:lnT w="12700">
                      <a:miter lim="400000"/>
                    </a:lnT>
                    <a:lnB w="12700">
                      <a:miter lim="400000"/>
                    </a:lnB>
                  </a:tcPr>
                </a:tc>
              </a:tr>
              <a:tr h="803672">
                <a:tc>
                  <a:txBody>
                    <a:bodyPr/>
                    <a:lstStyle/>
                    <a:p>
                      <a:pPr lvl="0" defTabSz="914400">
                        <a:tabLst>
                          <a:tab pos="1181100" algn="l"/>
                        </a:tabLst>
                        <a:defRPr b="0"/>
                      </a:pPr>
                      <a:r>
                        <a:rPr sz="2600" b="1">
                          <a:sym typeface="Helvetica"/>
                        </a:rPr>
                        <a:t>3</a:t>
                      </a:r>
                    </a:p>
                  </a:txBody>
                  <a:tcPr marL="35719" marR="35719" marT="35719" marB="35719" anchor="ctr" horzOverflow="overflow">
                    <a:lnR w="12700">
                      <a:miter lim="400000"/>
                    </a:lnR>
                    <a:lnT w="12700">
                      <a:miter lim="400000"/>
                    </a:lnT>
                    <a:lnB w="12700">
                      <a:miter lim="400000"/>
                    </a:lnB>
                  </a:tcPr>
                </a:tc>
                <a:tc>
                  <a:txBody>
                    <a:bodyPr/>
                    <a:lstStyle/>
                    <a:p>
                      <a:pPr lvl="0" defTabSz="914400"/>
                      <a:r>
                        <a:rPr sz="2600" dirty="0"/>
                        <a:t>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3519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0.17</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(0.06 - 0.37)</a:t>
                      </a:r>
                    </a:p>
                  </a:txBody>
                  <a:tcPr marL="35719" marR="35719" marT="35719" marB="35719" anchor="ctr" horzOverflow="overflow">
                    <a:lnL w="12700">
                      <a:miter lim="400000"/>
                    </a:lnL>
                    <a:lnR w="12700">
                      <a:miter lim="400000"/>
                    </a:lnR>
                    <a:lnT w="12700">
                      <a:miter lim="400000"/>
                    </a:lnT>
                    <a:lnB w="12700">
                      <a:miter lim="400000"/>
                    </a:lnB>
                  </a:tcPr>
                </a:tc>
              </a:tr>
              <a:tr h="803672">
                <a:tc>
                  <a:txBody>
                    <a:bodyPr/>
                    <a:lstStyle/>
                    <a:p>
                      <a:pPr lvl="0" defTabSz="914400">
                        <a:tabLst>
                          <a:tab pos="1181100" algn="l"/>
                        </a:tabLst>
                        <a:defRPr b="0"/>
                      </a:pPr>
                      <a:r>
                        <a:rPr sz="2600" b="1">
                          <a:sym typeface="Helvetica"/>
                        </a:rPr>
                        <a:t>4</a:t>
                      </a:r>
                    </a:p>
                  </a:txBody>
                  <a:tcPr marL="35719" marR="35719" marT="35719" marB="35719" anchor="ctr" horzOverflow="overflow">
                    <a:lnR w="12700">
                      <a:miter lim="400000"/>
                    </a:lnR>
                    <a:lnT w="12700">
                      <a:miter lim="400000"/>
                    </a:lnT>
                    <a:lnB w="12700">
                      <a:miter lim="400000"/>
                    </a:lnB>
                  </a:tcPr>
                </a:tc>
                <a:tc>
                  <a:txBody>
                    <a:bodyPr/>
                    <a:lstStyle/>
                    <a:p>
                      <a:pPr lvl="0" defTabSz="914400"/>
                      <a:r>
                        <a:rPr sz="2600"/>
                        <a:t>3</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2338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0.13</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dirty="0"/>
                        <a:t>(0.03 - 0.37)</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sp>
        <p:nvSpPr>
          <p:cNvPr id="214" name="Shape 214"/>
          <p:cNvSpPr/>
          <p:nvPr/>
        </p:nvSpPr>
        <p:spPr>
          <a:xfrm>
            <a:off x="4101558" y="6489525"/>
            <a:ext cx="4308872"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a:solidFill>
                  <a:sysClr val="windowText" lastClr="000000"/>
                </a:solidFill>
                <a:latin typeface="Helvetica Light"/>
                <a:ea typeface="Helvetica Light"/>
                <a:cs typeface="Helvetica Light"/>
                <a:sym typeface="Helvetica Light"/>
              </a:rPr>
              <a:t>Data from the EUHASS annual reports to the Investigators</a:t>
            </a:r>
          </a:p>
        </p:txBody>
      </p:sp>
    </p:spTree>
  </p:cSld>
  <p:clrMapOvr>
    <a:masterClrMapping/>
  </p:clrMapOvr>
  <p:transition spd="med" advTm="3162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in PTPs</a:t>
            </a:r>
            <a:endParaRPr lang="en-US" dirty="0"/>
          </a:p>
        </p:txBody>
      </p:sp>
      <p:sp>
        <p:nvSpPr>
          <p:cNvPr id="3" name="Text Placeholder 2"/>
          <p:cNvSpPr>
            <a:spLocks noGrp="1"/>
          </p:cNvSpPr>
          <p:nvPr>
            <p:ph type="body" idx="1"/>
          </p:nvPr>
        </p:nvSpPr>
        <p:spPr/>
        <p:txBody>
          <a:bodyPr/>
          <a:lstStyle/>
          <a:p>
            <a:r>
              <a:rPr lang="en-US" dirty="0" smtClean="0"/>
              <a:t>No difference in </a:t>
            </a:r>
            <a:r>
              <a:rPr lang="en-US" dirty="0" err="1" smtClean="0"/>
              <a:t>inhbitor</a:t>
            </a:r>
            <a:r>
              <a:rPr lang="en-US" dirty="0" smtClean="0"/>
              <a:t> rates between</a:t>
            </a:r>
          </a:p>
          <a:p>
            <a:pPr lvl="1"/>
            <a:r>
              <a:rPr lang="en-US" dirty="0" smtClean="0"/>
              <a:t>Plasma derived and recombinants</a:t>
            </a:r>
          </a:p>
          <a:p>
            <a:pPr lvl="1"/>
            <a:r>
              <a:rPr lang="en-US" dirty="0" smtClean="0"/>
              <a:t>Different recombinants</a:t>
            </a:r>
          </a:p>
          <a:p>
            <a:r>
              <a:rPr lang="en-US" dirty="0" smtClean="0"/>
              <a:t>When the proper analysis method is used</a:t>
            </a:r>
            <a:endParaRPr lang="en-US" dirty="0"/>
          </a:p>
        </p:txBody>
      </p:sp>
    </p:spTree>
    <p:extLst>
      <p:ext uri="{BB962C8B-B14F-4D97-AF65-F5344CB8AC3E}">
        <p14:creationId xmlns:p14="http://schemas.microsoft.com/office/powerpoint/2010/main" val="1492049934"/>
      </p:ext>
    </p:extLst>
  </p:cSld>
  <p:clrMapOvr>
    <a:masterClrMapping/>
  </p:clrMapOvr>
  <p:transition spd="med" advTm="2126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327557" y="5038653"/>
            <a:ext cx="7770813" cy="1429871"/>
          </a:xfrm>
        </p:spPr>
        <p:txBody>
          <a:bodyPr/>
          <a:lstStyle/>
          <a:p>
            <a:r>
              <a:rPr lang="en-US" dirty="0" smtClean="0"/>
              <a:t>Evidence in PUPs</a:t>
            </a:r>
            <a:endParaRPr lang="en-US" dirty="0"/>
          </a:p>
        </p:txBody>
      </p:sp>
    </p:spTree>
    <p:extLst>
      <p:ext uri="{BB962C8B-B14F-4D97-AF65-F5344CB8AC3E}">
        <p14:creationId xmlns:p14="http://schemas.microsoft.com/office/powerpoint/2010/main" val="3874415817"/>
      </p:ext>
    </p:extLst>
  </p:cSld>
  <p:clrMapOvr>
    <a:masterClrMapping/>
  </p:clrMapOvr>
  <mc:AlternateContent xmlns:mc="http://schemas.openxmlformats.org/markup-compatibility/2006" xmlns:p14="http://schemas.microsoft.com/office/powerpoint/2010/main">
    <mc:Choice Requires="p14">
      <p:transition spd="slow" p14:dur="1200" advTm="26260">
        <p14:prism/>
      </p:transition>
    </mc:Choice>
    <mc:Fallback xmlns="">
      <p:transition xmlns:p14="http://schemas.microsoft.com/office/powerpoint/2010/main" spd="slow" advTm="2626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8"/>
          <p:cNvGrpSpPr>
            <a:grpSpLocks/>
          </p:cNvGrpSpPr>
          <p:nvPr/>
        </p:nvGrpSpPr>
        <p:grpSpPr bwMode="auto">
          <a:xfrm>
            <a:off x="1187450" y="479425"/>
            <a:ext cx="7404100" cy="5854700"/>
            <a:chOff x="480" y="440"/>
            <a:chExt cx="4664" cy="3688"/>
          </a:xfrm>
        </p:grpSpPr>
        <p:pic>
          <p:nvPicPr>
            <p:cNvPr id="51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 y="743"/>
              <a:ext cx="4656" cy="3385"/>
            </a:xfrm>
            <a:prstGeom prst="rect">
              <a:avLst/>
            </a:prstGeom>
            <a:noFill/>
            <a:ln w="9525">
              <a:noFill/>
              <a:miter lim="800000"/>
              <a:headEnd/>
              <a:tailEnd/>
            </a:ln>
          </p:spPr>
        </p:pic>
        <p:pic>
          <p:nvPicPr>
            <p:cNvPr id="51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 y="440"/>
              <a:ext cx="2277" cy="342"/>
            </a:xfrm>
            <a:prstGeom prst="rect">
              <a:avLst/>
            </a:prstGeom>
            <a:noFill/>
            <a:ln w="9525">
              <a:noFill/>
              <a:miter lim="800000"/>
              <a:headEnd/>
              <a:tailEnd/>
            </a:ln>
          </p:spPr>
        </p:pic>
        <p:pic>
          <p:nvPicPr>
            <p:cNvPr id="512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2" y="440"/>
              <a:ext cx="2372" cy="376"/>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1200" advTm="24668">
        <p14:prism/>
      </p:transition>
    </mc:Choice>
    <mc:Fallback xmlns="">
      <p:transition xmlns:p14="http://schemas.microsoft.com/office/powerpoint/2010/main" spd="slow" advTm="24668">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a:xfrm>
            <a:off x="528213" y="2877023"/>
            <a:ext cx="2133600" cy="1066800"/>
          </a:xfrm>
          <a:prstGeom prst="roundRect">
            <a:avLst/>
          </a:prstGeom>
          <a:solidFill>
            <a:schemeClr val="tx1">
              <a:lumMod val="65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pic>
        <p:nvPicPr>
          <p:cNvPr id="6147" name="Picture 4"/>
          <p:cNvPicPr>
            <a:picLocks noChangeAspect="1" noChangeArrowheads="1"/>
          </p:cNvPicPr>
          <p:nvPr/>
        </p:nvPicPr>
        <p:blipFill>
          <a:blip cstate="print"/>
          <a:srcRect/>
          <a:stretch>
            <a:fillRect/>
          </a:stretch>
        </p:blipFill>
        <p:spPr bwMode="auto">
          <a:xfrm>
            <a:off x="3159125" y="883047"/>
            <a:ext cx="5556250" cy="5392818"/>
          </a:xfrm>
          <a:prstGeom prst="rect">
            <a:avLst/>
          </a:prstGeom>
          <a:noFill/>
          <a:ln w="9525">
            <a:noFill/>
            <a:miter lim="800000"/>
            <a:headEnd/>
            <a:tailEnd/>
          </a:ln>
        </p:spPr>
      </p:pic>
      <p:sp>
        <p:nvSpPr>
          <p:cNvPr id="5" name="Rettangolo 4"/>
          <p:cNvSpPr/>
          <p:nvPr/>
        </p:nvSpPr>
        <p:spPr>
          <a:xfrm>
            <a:off x="4302126" y="1873646"/>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sp>
        <p:nvSpPr>
          <p:cNvPr id="6" name="Rettangolo 5"/>
          <p:cNvSpPr/>
          <p:nvPr/>
        </p:nvSpPr>
        <p:spPr>
          <a:xfrm>
            <a:off x="4302126" y="3245246"/>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sp>
        <p:nvSpPr>
          <p:cNvPr id="7" name="Rettangolo 6"/>
          <p:cNvSpPr/>
          <p:nvPr/>
        </p:nvSpPr>
        <p:spPr>
          <a:xfrm>
            <a:off x="4302126" y="4921646"/>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sp>
        <p:nvSpPr>
          <p:cNvPr id="8" name="Rettangolo 7"/>
          <p:cNvSpPr/>
          <p:nvPr/>
        </p:nvSpPr>
        <p:spPr>
          <a:xfrm>
            <a:off x="4302126" y="5607446"/>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sp>
        <p:nvSpPr>
          <p:cNvPr id="9" name="CasellaDiTesto 8"/>
          <p:cNvSpPr txBox="1"/>
          <p:nvPr/>
        </p:nvSpPr>
        <p:spPr>
          <a:xfrm>
            <a:off x="1088007" y="2891151"/>
            <a:ext cx="1405052" cy="936313"/>
          </a:xfrm>
          <a:prstGeom prst="rect">
            <a:avLst/>
          </a:prstGeom>
          <a:noFill/>
        </p:spPr>
        <p:txBody>
          <a:bodyPr wrap="none" lIns="91364" tIns="45683" rIns="91364" bIns="45683" rtlCol="0">
            <a:spAutoFit/>
          </a:bodyPr>
          <a:lstStyle/>
          <a:p>
            <a:r>
              <a:rPr lang="it-IT" dirty="0" err="1" smtClean="0"/>
              <a:t>Univariate</a:t>
            </a:r>
            <a:endParaRPr lang="it-IT" dirty="0" smtClean="0"/>
          </a:p>
          <a:p>
            <a:endParaRPr lang="it-IT" dirty="0" smtClean="0"/>
          </a:p>
          <a:p>
            <a:r>
              <a:rPr lang="it-IT" dirty="0" smtClean="0"/>
              <a:t>Multivariate</a:t>
            </a:r>
            <a:endParaRPr lang="it-IT" dirty="0"/>
          </a:p>
        </p:txBody>
      </p:sp>
      <p:sp>
        <p:nvSpPr>
          <p:cNvPr id="10" name="Rettangolo 9"/>
          <p:cNvSpPr/>
          <p:nvPr/>
        </p:nvSpPr>
        <p:spPr>
          <a:xfrm>
            <a:off x="707007" y="3500735"/>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sp>
        <p:nvSpPr>
          <p:cNvPr id="11" name="Rettangolo 10"/>
          <p:cNvSpPr/>
          <p:nvPr/>
        </p:nvSpPr>
        <p:spPr>
          <a:xfrm>
            <a:off x="707007" y="2967335"/>
            <a:ext cx="228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it-IT"/>
          </a:p>
        </p:txBody>
      </p:sp>
      <p:sp>
        <p:nvSpPr>
          <p:cNvPr id="13" name="Titolo 12"/>
          <p:cNvSpPr>
            <a:spLocks noGrp="1"/>
          </p:cNvSpPr>
          <p:nvPr>
            <p:ph type="title"/>
          </p:nvPr>
        </p:nvSpPr>
        <p:spPr>
          <a:xfrm>
            <a:off x="685816" y="121023"/>
            <a:ext cx="7770813" cy="905735"/>
          </a:xfrm>
        </p:spPr>
        <p:txBody>
          <a:bodyPr>
            <a:noAutofit/>
          </a:bodyPr>
          <a:lstStyle/>
          <a:p>
            <a:r>
              <a:rPr lang="it-IT" sz="2800" b="1" i="1" dirty="0">
                <a:latin typeface="Century Gothic" pitchFamily="34" charset="0"/>
              </a:rPr>
              <a:t>..”</a:t>
            </a:r>
            <a:r>
              <a:rPr lang="it-IT" sz="2800" b="1" i="1" dirty="0" err="1">
                <a:latin typeface="Century Gothic" pitchFamily="34" charset="0"/>
              </a:rPr>
              <a:t>homogeneous</a:t>
            </a:r>
            <a:r>
              <a:rPr lang="it-IT" sz="2800" b="1" i="1" dirty="0">
                <a:latin typeface="Century Gothic" pitchFamily="34" charset="0"/>
              </a:rPr>
              <a:t> </a:t>
            </a:r>
            <a:r>
              <a:rPr lang="it-IT" sz="2800" b="1" i="1" dirty="0" err="1">
                <a:latin typeface="Century Gothic" pitchFamily="34" charset="0"/>
              </a:rPr>
              <a:t>results</a:t>
            </a:r>
            <a:r>
              <a:rPr lang="it-IT" sz="2800" b="1" i="1" dirty="0">
                <a:latin typeface="Century Gothic" pitchFamily="34" charset="0"/>
              </a:rPr>
              <a:t>” </a:t>
            </a:r>
            <a:r>
              <a:rPr lang="it-IT" sz="2000" b="1" i="1" dirty="0">
                <a:latin typeface="Century Gothic" pitchFamily="34" charset="0"/>
              </a:rPr>
              <a:t>	</a:t>
            </a:r>
            <a:endParaRPr lang="it-IT" sz="1600" dirty="0"/>
          </a:p>
        </p:txBody>
      </p:sp>
      <p:sp>
        <p:nvSpPr>
          <p:cNvPr id="3" name="Content Placeholder 2"/>
          <p:cNvSpPr>
            <a:spLocks noGrp="1"/>
          </p:cNvSpPr>
          <p:nvPr>
            <p:ph idx="1"/>
          </p:nvPr>
        </p:nvSpPr>
        <p:spPr/>
        <p:txBody>
          <a:bodyPr/>
          <a:lstStyle/>
          <a:p>
            <a:endParaRPr lang="en-US"/>
          </a:p>
        </p:txBody>
      </p:sp>
      <p:sp>
        <p:nvSpPr>
          <p:cNvPr id="2" name="Rectangle 1"/>
          <p:cNvSpPr/>
          <p:nvPr/>
        </p:nvSpPr>
        <p:spPr>
          <a:xfrm>
            <a:off x="4454526" y="6295103"/>
            <a:ext cx="4514588" cy="373659"/>
          </a:xfrm>
          <a:prstGeom prst="rect">
            <a:avLst/>
          </a:prstGeom>
        </p:spPr>
        <p:txBody>
          <a:bodyPr wrap="none" lIns="91364" tIns="45683" rIns="91364" bIns="45683">
            <a:spAutoFit/>
          </a:bodyPr>
          <a:lstStyle/>
          <a:p>
            <a:r>
              <a:rPr lang="it-IT" b="1" i="1" dirty="0" err="1">
                <a:latin typeface="Century Gothic" pitchFamily="34" charset="0"/>
              </a:rPr>
              <a:t>Calvez</a:t>
            </a:r>
            <a:r>
              <a:rPr lang="it-IT" b="1" i="1" dirty="0">
                <a:latin typeface="Century Gothic" pitchFamily="34" charset="0"/>
              </a:rPr>
              <a:t> T et al  </a:t>
            </a:r>
            <a:r>
              <a:rPr lang="it-IT" b="1" i="1" dirty="0" err="1">
                <a:latin typeface="Century Gothic" pitchFamily="34" charset="0"/>
              </a:rPr>
              <a:t>J</a:t>
            </a:r>
            <a:r>
              <a:rPr lang="it-IT" b="1" i="1" dirty="0">
                <a:latin typeface="Century Gothic" pitchFamily="34" charset="0"/>
              </a:rPr>
              <a:t> </a:t>
            </a:r>
            <a:r>
              <a:rPr lang="it-IT" b="1" i="1" dirty="0" err="1">
                <a:latin typeface="Century Gothic" pitchFamily="34" charset="0"/>
              </a:rPr>
              <a:t>Thromb</a:t>
            </a:r>
            <a:r>
              <a:rPr lang="it-IT" b="1" i="1" dirty="0">
                <a:latin typeface="Century Gothic" pitchFamily="34" charset="0"/>
              </a:rPr>
              <a:t> </a:t>
            </a:r>
            <a:r>
              <a:rPr lang="it-IT" b="1" i="1" dirty="0" err="1">
                <a:latin typeface="Century Gothic" pitchFamily="34" charset="0"/>
              </a:rPr>
              <a:t>Haemost</a:t>
            </a:r>
            <a:r>
              <a:rPr lang="it-IT" b="1" i="1" dirty="0">
                <a:latin typeface="Century Gothic" pitchFamily="34" charset="0"/>
              </a:rPr>
              <a:t> 2008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advTm="29813">
        <p14:prism/>
      </p:transition>
    </mc:Choice>
    <mc:Fallback xmlns="">
      <p:transition xmlns:p14="http://schemas.microsoft.com/office/powerpoint/2010/main" spd="slow" advTm="29813">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304801" y="1828800"/>
            <a:ext cx="8534400" cy="3276600"/>
          </a:xfrm>
          <a:prstGeom prst="rect">
            <a:avLst/>
          </a:prstGeom>
          <a:noFill/>
          <a:ln w="9525">
            <a:noFill/>
            <a:miter lim="800000"/>
            <a:headEnd/>
            <a:tailEnd/>
          </a:ln>
        </p:spPr>
        <p:txBody>
          <a:bodyPr lIns="91364" tIns="45683" rIns="91364" bIns="45683"/>
          <a:lstStyle/>
          <a:p>
            <a:pPr marL="342623" indent="-342623">
              <a:spcBef>
                <a:spcPct val="20000"/>
              </a:spcBef>
              <a:buFontTx/>
              <a:buChar char="•"/>
            </a:pPr>
            <a:endParaRPr lang="en-US" sz="2800" dirty="0">
              <a:solidFill>
                <a:schemeClr val="bg1"/>
              </a:solidFill>
              <a:latin typeface="Century Gothic" pitchFamily="34" charset="0"/>
            </a:endParaRPr>
          </a:p>
        </p:txBody>
      </p:sp>
      <p:sp>
        <p:nvSpPr>
          <p:cNvPr id="2" name="Title 1"/>
          <p:cNvSpPr>
            <a:spLocks noGrp="1"/>
          </p:cNvSpPr>
          <p:nvPr>
            <p:ph type="title"/>
          </p:nvPr>
        </p:nvSpPr>
        <p:spPr/>
        <p:txBody>
          <a:bodyPr>
            <a:normAutofit fontScale="90000"/>
          </a:bodyPr>
          <a:lstStyle/>
          <a:p>
            <a:pPr algn="r"/>
            <a:r>
              <a:rPr lang="en-US" dirty="0" smtClean="0"/>
              <a:t>Inhibitor risk in PUPs:</a:t>
            </a:r>
            <a:br>
              <a:rPr lang="en-US" dirty="0" smtClean="0"/>
            </a:br>
            <a:r>
              <a:rPr lang="en-US" dirty="0"/>
              <a:t>a</a:t>
            </a:r>
            <a:r>
              <a:rPr lang="en-US" dirty="0" smtClean="0"/>
              <a:t> meta-analysis</a:t>
            </a:r>
            <a:endParaRPr lang="en-US" dirty="0"/>
          </a:p>
        </p:txBody>
      </p:sp>
      <p:sp>
        <p:nvSpPr>
          <p:cNvPr id="3" name="Content Placeholder 2"/>
          <p:cNvSpPr>
            <a:spLocks noGrp="1"/>
          </p:cNvSpPr>
          <p:nvPr>
            <p:ph idx="1"/>
          </p:nvPr>
        </p:nvSpPr>
        <p:spPr/>
        <p:txBody>
          <a:bodyPr>
            <a:normAutofit/>
          </a:bodyPr>
          <a:lstStyle/>
          <a:p>
            <a:r>
              <a:rPr lang="en-US" sz="2400" dirty="0"/>
              <a:t>Aim of the study</a:t>
            </a:r>
          </a:p>
          <a:p>
            <a:pPr lvl="1"/>
            <a:endParaRPr lang="en-US" sz="2400" dirty="0"/>
          </a:p>
          <a:p>
            <a:pPr lvl="1"/>
            <a:r>
              <a:rPr lang="en-US" sz="2400" dirty="0"/>
              <a:t>To produce an </a:t>
            </a:r>
            <a:r>
              <a:rPr lang="en-US" sz="2400" dirty="0">
                <a:solidFill>
                  <a:srgbClr val="FFFF00"/>
                </a:solidFill>
              </a:rPr>
              <a:t>updated systematic review</a:t>
            </a:r>
            <a:r>
              <a:rPr lang="en-US" sz="2400" dirty="0"/>
              <a:t> of the evidence regarding the role of PD versus R factor concentrates in modulating inhibitor incident rate</a:t>
            </a:r>
          </a:p>
          <a:p>
            <a:endParaRPr lang="en-US" sz="2400" dirty="0"/>
          </a:p>
          <a:p>
            <a:pPr lvl="1"/>
            <a:r>
              <a:rPr lang="en-US" sz="2400" dirty="0"/>
              <a:t>To investigate the role of </a:t>
            </a:r>
            <a:r>
              <a:rPr lang="en-US" sz="2400" dirty="0">
                <a:solidFill>
                  <a:srgbClr val="FFFF00"/>
                </a:solidFill>
              </a:rPr>
              <a:t>study- and patient-level characteristics</a:t>
            </a:r>
            <a:r>
              <a:rPr lang="en-US" sz="2400" dirty="0"/>
              <a:t> on the estimated effect</a:t>
            </a:r>
          </a:p>
          <a:p>
            <a:endParaRPr lang="en-US" sz="2400" dirty="0"/>
          </a:p>
        </p:txBody>
      </p:sp>
      <p:sp>
        <p:nvSpPr>
          <p:cNvPr id="5" name="Text Box 3"/>
          <p:cNvSpPr txBox="1">
            <a:spLocks noChangeArrowheads="1"/>
          </p:cNvSpPr>
          <p:nvPr/>
        </p:nvSpPr>
        <p:spPr bwMode="auto">
          <a:xfrm>
            <a:off x="4572001" y="6593459"/>
            <a:ext cx="4572000" cy="276924"/>
          </a:xfrm>
          <a:prstGeom prst="rect">
            <a:avLst/>
          </a:prstGeom>
          <a:noFill/>
          <a:extLst/>
        </p:spPr>
        <p:txBody>
          <a:bodyPr wrap="square" lIns="91364" tIns="45683" rIns="91364" bIns="45683" rtlCol="0">
            <a:spAutoFit/>
          </a:bodyPr>
          <a:lstStyle>
            <a:defPPr>
              <a:defRPr lang="en-US"/>
            </a:defPPr>
            <a:lvl1pPr>
              <a:defRPr sz="1200"/>
            </a:lvl1pPr>
          </a:lstStyle>
          <a:p>
            <a:pPr algn="r"/>
            <a:r>
              <a:rPr lang="it-IT" dirty="0">
                <a:latin typeface="Verdana" pitchFamily="34" charset="0"/>
                <a:ea typeface="Verdana" pitchFamily="34" charset="0"/>
                <a:cs typeface="Verdana" pitchFamily="34" charset="0"/>
              </a:rPr>
              <a:t>Iorio A </a:t>
            </a:r>
            <a:r>
              <a:rPr lang="it-IT" i="1" dirty="0">
                <a:latin typeface="Verdana" pitchFamily="34" charset="0"/>
                <a:ea typeface="Verdana" pitchFamily="34" charset="0"/>
                <a:cs typeface="Verdana" pitchFamily="34" charset="0"/>
              </a:rPr>
              <a:t>et </a:t>
            </a:r>
            <a:r>
              <a:rPr lang="it-IT" i="1" dirty="0" smtClean="0">
                <a:latin typeface="Verdana" pitchFamily="34" charset="0"/>
                <a:ea typeface="Verdana" pitchFamily="34" charset="0"/>
                <a:cs typeface="Verdana" pitchFamily="34" charset="0"/>
              </a:rPr>
              <a:t>al. </a:t>
            </a:r>
            <a:r>
              <a:rPr lang="en-US" i="1" dirty="0">
                <a:latin typeface="Verdana" pitchFamily="34" charset="0"/>
                <a:ea typeface="Verdana" pitchFamily="34" charset="0"/>
                <a:cs typeface="Verdana" pitchFamily="34" charset="0"/>
              </a:rPr>
              <a:t>JTH </a:t>
            </a:r>
            <a:r>
              <a:rPr lang="en-US" dirty="0">
                <a:latin typeface="Verdana" pitchFamily="34" charset="0"/>
                <a:ea typeface="Verdana" pitchFamily="34" charset="0"/>
                <a:cs typeface="Verdana" pitchFamily="34" charset="0"/>
              </a:rPr>
              <a:t>2010;8:1256–65.</a:t>
            </a:r>
            <a:endParaRPr lang="it-IT"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2086">
        <p14:prism/>
      </p:transition>
    </mc:Choice>
    <mc:Fallback xmlns="">
      <p:transition xmlns:p14="http://schemas.microsoft.com/office/powerpoint/2010/main" spd="slow" advTm="32086">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5638800" y="1371600"/>
            <a:ext cx="3200400" cy="457200"/>
          </a:xfrm>
          <a:prstGeom prst="rect">
            <a:avLst/>
          </a:prstGeom>
          <a:noFill/>
          <a:ln w="9525">
            <a:noFill/>
            <a:miter lim="800000"/>
            <a:headEnd/>
            <a:tailEnd/>
          </a:ln>
        </p:spPr>
        <p:txBody>
          <a:bodyPr lIns="91364" tIns="45683" rIns="91364" bIns="45683">
            <a:spAutoFit/>
          </a:bodyPr>
          <a:lstStyle/>
          <a:p>
            <a:pPr algn="ctr">
              <a:spcBef>
                <a:spcPct val="50000"/>
              </a:spcBef>
            </a:pPr>
            <a:r>
              <a:rPr lang="it-IT" sz="2400" b="1" u="sng" dirty="0">
                <a:latin typeface="Century Gothic" pitchFamily="34" charset="0"/>
              </a:rPr>
              <a:t>STUDY SELECTION</a:t>
            </a:r>
          </a:p>
        </p:txBody>
      </p:sp>
      <p:sp>
        <p:nvSpPr>
          <p:cNvPr id="11268" name="Text Box 7"/>
          <p:cNvSpPr txBox="1">
            <a:spLocks noChangeArrowheads="1"/>
          </p:cNvSpPr>
          <p:nvPr/>
        </p:nvSpPr>
        <p:spPr bwMode="auto">
          <a:xfrm>
            <a:off x="5410200" y="2286000"/>
            <a:ext cx="3733800" cy="3724096"/>
          </a:xfrm>
          <a:prstGeom prst="rect">
            <a:avLst/>
          </a:prstGeom>
          <a:noFill/>
          <a:ln w="9525">
            <a:noFill/>
            <a:miter lim="800000"/>
            <a:headEnd/>
            <a:tailEnd/>
          </a:ln>
        </p:spPr>
        <p:txBody>
          <a:bodyPr lIns="91364" tIns="45683" rIns="91364" bIns="45683">
            <a:spAutoFit/>
          </a:bodyPr>
          <a:lstStyle/>
          <a:p>
            <a:pPr>
              <a:spcBef>
                <a:spcPct val="20000"/>
              </a:spcBef>
            </a:pPr>
            <a:r>
              <a:rPr lang="it-IT" sz="2000" b="1" dirty="0">
                <a:latin typeface="Century Gothic" pitchFamily="34" charset="0"/>
              </a:rPr>
              <a:t>17 pdFVIII cohorts</a:t>
            </a:r>
          </a:p>
          <a:p>
            <a:pPr>
              <a:spcBef>
                <a:spcPct val="20000"/>
              </a:spcBef>
            </a:pPr>
            <a:r>
              <a:rPr lang="it-IT" sz="2000" b="1" dirty="0">
                <a:latin typeface="Century Gothic" pitchFamily="34" charset="0"/>
              </a:rPr>
              <a:t>15 rFVIII cohorts</a:t>
            </a:r>
          </a:p>
          <a:p>
            <a:pPr>
              <a:spcBef>
                <a:spcPct val="20000"/>
              </a:spcBef>
            </a:pPr>
            <a:endParaRPr lang="it-IT" sz="2000" b="1" dirty="0">
              <a:latin typeface="Century Gothic" pitchFamily="34" charset="0"/>
            </a:endParaRPr>
          </a:p>
          <a:p>
            <a:pPr>
              <a:spcBef>
                <a:spcPct val="20000"/>
              </a:spcBef>
            </a:pPr>
            <a:r>
              <a:rPr lang="it-IT" sz="2000" b="1" dirty="0">
                <a:latin typeface="Century Gothic" pitchFamily="34" charset="0"/>
              </a:rPr>
              <a:t>19 prospective cohorts</a:t>
            </a:r>
          </a:p>
          <a:p>
            <a:pPr>
              <a:spcBef>
                <a:spcPct val="20000"/>
              </a:spcBef>
            </a:pPr>
            <a:r>
              <a:rPr lang="it-IT" sz="2000" b="1" dirty="0">
                <a:latin typeface="Century Gothic" pitchFamily="34" charset="0"/>
              </a:rPr>
              <a:t>13 retrospective cohorts</a:t>
            </a:r>
          </a:p>
          <a:p>
            <a:pPr>
              <a:spcBef>
                <a:spcPct val="20000"/>
              </a:spcBef>
            </a:pPr>
            <a:endParaRPr lang="it-IT" sz="2000" b="1" dirty="0">
              <a:latin typeface="Century Gothic" pitchFamily="34" charset="0"/>
            </a:endParaRPr>
          </a:p>
          <a:p>
            <a:pPr>
              <a:spcBef>
                <a:spcPct val="20000"/>
              </a:spcBef>
            </a:pPr>
            <a:r>
              <a:rPr lang="it-IT" sz="2000" b="1" dirty="0">
                <a:latin typeface="Century Gothic" pitchFamily="34" charset="0"/>
              </a:rPr>
              <a:t>2094 pts / 420 inhibitors</a:t>
            </a:r>
          </a:p>
          <a:p>
            <a:pPr>
              <a:spcBef>
                <a:spcPct val="20000"/>
              </a:spcBef>
            </a:pPr>
            <a:endParaRPr lang="it-IT" sz="2000" b="1" dirty="0">
              <a:latin typeface="Century Gothic" pitchFamily="34" charset="0"/>
            </a:endParaRPr>
          </a:p>
          <a:p>
            <a:pPr>
              <a:spcBef>
                <a:spcPct val="20000"/>
              </a:spcBef>
            </a:pPr>
            <a:r>
              <a:rPr lang="it-IT" sz="2000" b="1" dirty="0">
                <a:solidFill>
                  <a:srgbClr val="FFFF00"/>
                </a:solidFill>
                <a:latin typeface="Century Gothic" pitchFamily="34" charset="0"/>
              </a:rPr>
              <a:t>+13 over Wight and Paisley</a:t>
            </a:r>
          </a:p>
          <a:p>
            <a:pPr>
              <a:spcBef>
                <a:spcPct val="20000"/>
              </a:spcBef>
            </a:pPr>
            <a:endParaRPr lang="it-IT" sz="2000" dirty="0">
              <a:latin typeface="Century Gothic" pitchFamily="34" charset="0"/>
            </a:endParaRPr>
          </a:p>
        </p:txBody>
      </p:sp>
      <p:grpSp>
        <p:nvGrpSpPr>
          <p:cNvPr id="11269" name="Group 10"/>
          <p:cNvGrpSpPr>
            <a:grpSpLocks noChangeAspect="1"/>
          </p:cNvGrpSpPr>
          <p:nvPr/>
        </p:nvGrpSpPr>
        <p:grpSpPr bwMode="auto">
          <a:xfrm>
            <a:off x="228600" y="741365"/>
            <a:ext cx="5067300" cy="6040437"/>
            <a:chOff x="1294" y="212"/>
            <a:chExt cx="3192" cy="3805"/>
          </a:xfrm>
        </p:grpSpPr>
        <p:sp>
          <p:nvSpPr>
            <p:cNvPr id="11270" name="AutoShape 11"/>
            <p:cNvSpPr>
              <a:spLocks noChangeAspect="1" noChangeArrowheads="1" noTextEdit="1"/>
            </p:cNvSpPr>
            <p:nvPr/>
          </p:nvSpPr>
          <p:spPr bwMode="auto">
            <a:xfrm>
              <a:off x="1294" y="212"/>
              <a:ext cx="3192" cy="3805"/>
            </a:xfrm>
            <a:prstGeom prst="rect">
              <a:avLst/>
            </a:prstGeom>
            <a:noFill/>
            <a:ln w="9525">
              <a:noFill/>
              <a:miter lim="800000"/>
              <a:headEnd/>
              <a:tailEnd/>
            </a:ln>
          </p:spPr>
          <p:txBody>
            <a:bodyPr/>
            <a:lstStyle/>
            <a:p>
              <a:endParaRPr lang="it-IT"/>
            </a:p>
          </p:txBody>
        </p:sp>
        <p:sp>
          <p:nvSpPr>
            <p:cNvPr id="11271" name="Rectangle 12"/>
            <p:cNvSpPr>
              <a:spLocks noChangeArrowheads="1"/>
            </p:cNvSpPr>
            <p:nvPr/>
          </p:nvSpPr>
          <p:spPr bwMode="auto">
            <a:xfrm>
              <a:off x="1296" y="214"/>
              <a:ext cx="3181" cy="3794"/>
            </a:xfrm>
            <a:prstGeom prst="rect">
              <a:avLst/>
            </a:prstGeom>
            <a:solidFill>
              <a:srgbClr val="FFFFFF"/>
            </a:solidFill>
            <a:ln w="9525">
              <a:noFill/>
              <a:miter lim="800000"/>
              <a:headEnd/>
              <a:tailEnd/>
            </a:ln>
          </p:spPr>
          <p:txBody>
            <a:bodyPr/>
            <a:lstStyle/>
            <a:p>
              <a:endParaRPr lang="it-IT"/>
            </a:p>
          </p:txBody>
        </p:sp>
        <p:sp>
          <p:nvSpPr>
            <p:cNvPr id="11272" name="Rectangle 13"/>
            <p:cNvSpPr>
              <a:spLocks noChangeArrowheads="1"/>
            </p:cNvSpPr>
            <p:nvPr/>
          </p:nvSpPr>
          <p:spPr bwMode="auto">
            <a:xfrm>
              <a:off x="2369" y="291"/>
              <a:ext cx="1005" cy="510"/>
            </a:xfrm>
            <a:prstGeom prst="rect">
              <a:avLst/>
            </a:prstGeom>
            <a:noFill/>
            <a:ln w="7938" cap="rnd">
              <a:solidFill>
                <a:srgbClr val="000000"/>
              </a:solidFill>
              <a:miter lim="800000"/>
              <a:headEnd/>
              <a:tailEnd/>
            </a:ln>
          </p:spPr>
          <p:txBody>
            <a:bodyPr/>
            <a:lstStyle/>
            <a:p>
              <a:endParaRPr lang="it-IT"/>
            </a:p>
          </p:txBody>
        </p:sp>
        <p:sp>
          <p:nvSpPr>
            <p:cNvPr id="11273" name="Rectangle 14"/>
            <p:cNvSpPr>
              <a:spLocks noChangeArrowheads="1"/>
            </p:cNvSpPr>
            <p:nvPr/>
          </p:nvSpPr>
          <p:spPr bwMode="auto">
            <a:xfrm>
              <a:off x="2444" y="322"/>
              <a:ext cx="822"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Potentially relevant papers </a:t>
              </a:r>
              <a:endParaRPr lang="it-IT" sz="2400">
                <a:latin typeface="Times New Roman" pitchFamily="18" charset="0"/>
                <a:ea typeface="ＭＳ Ｐゴシック" charset="-128"/>
              </a:endParaRPr>
            </a:p>
          </p:txBody>
        </p:sp>
        <p:sp>
          <p:nvSpPr>
            <p:cNvPr id="11274" name="Rectangle 15"/>
            <p:cNvSpPr>
              <a:spLocks noChangeArrowheads="1"/>
            </p:cNvSpPr>
            <p:nvPr/>
          </p:nvSpPr>
          <p:spPr bwMode="auto">
            <a:xfrm>
              <a:off x="2479" y="410"/>
              <a:ext cx="78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identified from electronic </a:t>
              </a:r>
              <a:endParaRPr lang="it-IT" sz="2400">
                <a:latin typeface="Times New Roman" pitchFamily="18" charset="0"/>
                <a:ea typeface="ＭＳ Ｐゴシック" charset="-128"/>
              </a:endParaRPr>
            </a:p>
          </p:txBody>
        </p:sp>
        <p:sp>
          <p:nvSpPr>
            <p:cNvPr id="11275" name="Rectangle 16"/>
            <p:cNvSpPr>
              <a:spLocks noChangeArrowheads="1"/>
            </p:cNvSpPr>
            <p:nvPr/>
          </p:nvSpPr>
          <p:spPr bwMode="auto">
            <a:xfrm>
              <a:off x="2704" y="497"/>
              <a:ext cx="299"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databases</a:t>
              </a:r>
              <a:endParaRPr lang="it-IT" sz="2400">
                <a:latin typeface="Times New Roman" pitchFamily="18" charset="0"/>
                <a:ea typeface="ＭＳ Ｐゴシック" charset="-128"/>
              </a:endParaRPr>
            </a:p>
          </p:txBody>
        </p:sp>
        <p:sp>
          <p:nvSpPr>
            <p:cNvPr id="11276" name="Rectangle 17"/>
            <p:cNvSpPr>
              <a:spLocks noChangeArrowheads="1"/>
            </p:cNvSpPr>
            <p:nvPr/>
          </p:nvSpPr>
          <p:spPr bwMode="auto">
            <a:xfrm>
              <a:off x="2769" y="671"/>
              <a:ext cx="20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n=205</a:t>
              </a:r>
              <a:endParaRPr lang="it-IT" sz="2400">
                <a:latin typeface="Times New Roman" pitchFamily="18" charset="0"/>
                <a:ea typeface="ＭＳ Ｐゴシック" charset="-128"/>
              </a:endParaRPr>
            </a:p>
          </p:txBody>
        </p:sp>
        <p:sp>
          <p:nvSpPr>
            <p:cNvPr id="11277" name="Rectangle 18"/>
            <p:cNvSpPr>
              <a:spLocks noChangeArrowheads="1"/>
            </p:cNvSpPr>
            <p:nvPr/>
          </p:nvSpPr>
          <p:spPr bwMode="auto">
            <a:xfrm>
              <a:off x="1335" y="904"/>
              <a:ext cx="1149" cy="418"/>
            </a:xfrm>
            <a:prstGeom prst="rect">
              <a:avLst/>
            </a:prstGeom>
            <a:noFill/>
            <a:ln w="7938" cap="rnd">
              <a:solidFill>
                <a:srgbClr val="000000"/>
              </a:solidFill>
              <a:miter lim="800000"/>
              <a:headEnd/>
              <a:tailEnd/>
            </a:ln>
          </p:spPr>
          <p:txBody>
            <a:bodyPr/>
            <a:lstStyle/>
            <a:p>
              <a:endParaRPr lang="it-IT"/>
            </a:p>
          </p:txBody>
        </p:sp>
        <p:sp>
          <p:nvSpPr>
            <p:cNvPr id="11278" name="Rectangle 19"/>
            <p:cNvSpPr>
              <a:spLocks noChangeArrowheads="1"/>
            </p:cNvSpPr>
            <p:nvPr/>
          </p:nvSpPr>
          <p:spPr bwMode="auto">
            <a:xfrm>
              <a:off x="1446" y="934"/>
              <a:ext cx="930"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Additionally identified papers </a:t>
              </a:r>
              <a:endParaRPr lang="it-IT" sz="2400">
                <a:latin typeface="Times New Roman" pitchFamily="18" charset="0"/>
                <a:ea typeface="ＭＳ Ｐゴシック" charset="-128"/>
              </a:endParaRPr>
            </a:p>
          </p:txBody>
        </p:sp>
        <p:sp>
          <p:nvSpPr>
            <p:cNvPr id="11279" name="Rectangle 20"/>
            <p:cNvSpPr>
              <a:spLocks noChangeArrowheads="1"/>
            </p:cNvSpPr>
            <p:nvPr/>
          </p:nvSpPr>
          <p:spPr bwMode="auto">
            <a:xfrm>
              <a:off x="1530" y="1023"/>
              <a:ext cx="75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from citation/references</a:t>
              </a:r>
              <a:endParaRPr lang="it-IT" sz="2400">
                <a:latin typeface="Times New Roman" pitchFamily="18" charset="0"/>
                <a:ea typeface="ＭＳ Ｐゴシック" charset="-128"/>
              </a:endParaRPr>
            </a:p>
          </p:txBody>
        </p:sp>
        <p:sp>
          <p:nvSpPr>
            <p:cNvPr id="11280" name="Rectangle 21"/>
            <p:cNvSpPr>
              <a:spLocks noChangeArrowheads="1"/>
            </p:cNvSpPr>
            <p:nvPr/>
          </p:nvSpPr>
          <p:spPr bwMode="auto">
            <a:xfrm>
              <a:off x="1828" y="1197"/>
              <a:ext cx="170" cy="87"/>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n=14</a:t>
              </a:r>
              <a:endParaRPr lang="it-IT" sz="2400">
                <a:latin typeface="Times New Roman" pitchFamily="18" charset="0"/>
                <a:ea typeface="ＭＳ Ｐゴシック" charset="-128"/>
              </a:endParaRPr>
            </a:p>
          </p:txBody>
        </p:sp>
        <p:sp>
          <p:nvSpPr>
            <p:cNvPr id="11281" name="Rectangle 22"/>
            <p:cNvSpPr>
              <a:spLocks noChangeArrowheads="1"/>
            </p:cNvSpPr>
            <p:nvPr/>
          </p:nvSpPr>
          <p:spPr bwMode="auto">
            <a:xfrm>
              <a:off x="3289" y="904"/>
              <a:ext cx="1149" cy="412"/>
            </a:xfrm>
            <a:prstGeom prst="rect">
              <a:avLst/>
            </a:prstGeom>
            <a:noFill/>
            <a:ln w="7938" cap="rnd">
              <a:solidFill>
                <a:srgbClr val="000000"/>
              </a:solidFill>
              <a:miter lim="800000"/>
              <a:headEnd/>
              <a:tailEnd/>
            </a:ln>
          </p:spPr>
          <p:txBody>
            <a:bodyPr/>
            <a:lstStyle/>
            <a:p>
              <a:endParaRPr lang="it-IT"/>
            </a:p>
          </p:txBody>
        </p:sp>
        <p:sp>
          <p:nvSpPr>
            <p:cNvPr id="11282" name="Rectangle 23"/>
            <p:cNvSpPr>
              <a:spLocks noChangeArrowheads="1"/>
            </p:cNvSpPr>
            <p:nvPr/>
          </p:nvSpPr>
          <p:spPr bwMode="auto">
            <a:xfrm>
              <a:off x="3338" y="934"/>
              <a:ext cx="966"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Papers found after main search</a:t>
              </a:r>
              <a:endParaRPr lang="it-IT" sz="2400">
                <a:latin typeface="Times New Roman" pitchFamily="18" charset="0"/>
                <a:ea typeface="ＭＳ Ｐゴシック" charset="-128"/>
              </a:endParaRPr>
            </a:p>
          </p:txBody>
        </p:sp>
        <p:sp>
          <p:nvSpPr>
            <p:cNvPr id="11283" name="Rectangle 24"/>
            <p:cNvSpPr>
              <a:spLocks noChangeArrowheads="1"/>
            </p:cNvSpPr>
            <p:nvPr/>
          </p:nvSpPr>
          <p:spPr bwMode="auto">
            <a:xfrm>
              <a:off x="3802" y="1110"/>
              <a:ext cx="14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n= 4</a:t>
              </a:r>
              <a:endParaRPr lang="it-IT" sz="2400">
                <a:latin typeface="Times New Roman" pitchFamily="18" charset="0"/>
                <a:ea typeface="ＭＳ Ｐゴシック" charset="-128"/>
              </a:endParaRPr>
            </a:p>
          </p:txBody>
        </p:sp>
        <p:grpSp>
          <p:nvGrpSpPr>
            <p:cNvPr id="11284" name="Group 25"/>
            <p:cNvGrpSpPr>
              <a:grpSpLocks/>
            </p:cNvGrpSpPr>
            <p:nvPr/>
          </p:nvGrpSpPr>
          <p:grpSpPr bwMode="auto">
            <a:xfrm>
              <a:off x="2216" y="1747"/>
              <a:ext cx="1196" cy="586"/>
              <a:chOff x="2216" y="1747"/>
              <a:chExt cx="1196" cy="586"/>
            </a:xfrm>
          </p:grpSpPr>
          <p:sp>
            <p:nvSpPr>
              <p:cNvPr id="11415" name="Rectangle 26"/>
              <p:cNvSpPr>
                <a:spLocks noChangeArrowheads="1"/>
              </p:cNvSpPr>
              <p:nvPr/>
            </p:nvSpPr>
            <p:spPr bwMode="auto">
              <a:xfrm>
                <a:off x="2216" y="1747"/>
                <a:ext cx="1196" cy="586"/>
              </a:xfrm>
              <a:prstGeom prst="rect">
                <a:avLst/>
              </a:prstGeom>
              <a:solidFill>
                <a:srgbClr val="EAEAEA"/>
              </a:solidFill>
              <a:ln w="9525">
                <a:noFill/>
                <a:miter lim="800000"/>
                <a:headEnd/>
                <a:tailEnd/>
              </a:ln>
            </p:spPr>
            <p:txBody>
              <a:bodyPr/>
              <a:lstStyle/>
              <a:p>
                <a:endParaRPr lang="it-IT"/>
              </a:p>
            </p:txBody>
          </p:sp>
          <p:sp>
            <p:nvSpPr>
              <p:cNvPr id="11416" name="Rectangle 27"/>
              <p:cNvSpPr>
                <a:spLocks noChangeArrowheads="1"/>
              </p:cNvSpPr>
              <p:nvPr/>
            </p:nvSpPr>
            <p:spPr bwMode="auto">
              <a:xfrm>
                <a:off x="2216" y="1747"/>
                <a:ext cx="1196" cy="586"/>
              </a:xfrm>
              <a:prstGeom prst="rect">
                <a:avLst/>
              </a:prstGeom>
              <a:noFill/>
              <a:ln w="7938" cap="rnd">
                <a:solidFill>
                  <a:srgbClr val="000000"/>
                </a:solidFill>
                <a:miter lim="800000"/>
                <a:headEnd/>
                <a:tailEnd/>
              </a:ln>
            </p:spPr>
            <p:txBody>
              <a:bodyPr/>
              <a:lstStyle/>
              <a:p>
                <a:endParaRPr lang="it-IT"/>
              </a:p>
            </p:txBody>
          </p:sp>
        </p:grpSp>
        <p:sp>
          <p:nvSpPr>
            <p:cNvPr id="11285" name="Rectangle 28"/>
            <p:cNvSpPr>
              <a:spLocks noChangeArrowheads="1"/>
            </p:cNvSpPr>
            <p:nvPr/>
          </p:nvSpPr>
          <p:spPr bwMode="auto">
            <a:xfrm>
              <a:off x="2351" y="1778"/>
              <a:ext cx="926"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Total papers retrieved in </a:t>
              </a:r>
              <a:endParaRPr lang="it-IT" sz="2400">
                <a:latin typeface="Times New Roman" pitchFamily="18" charset="0"/>
                <a:ea typeface="ＭＳ Ｐゴシック" charset="-128"/>
              </a:endParaRPr>
            </a:p>
          </p:txBody>
        </p:sp>
        <p:sp>
          <p:nvSpPr>
            <p:cNvPr id="11286" name="Rectangle 29"/>
            <p:cNvSpPr>
              <a:spLocks noChangeArrowheads="1"/>
            </p:cNvSpPr>
            <p:nvPr/>
          </p:nvSpPr>
          <p:spPr bwMode="auto">
            <a:xfrm>
              <a:off x="2563" y="1881"/>
              <a:ext cx="511"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abstract from </a:t>
              </a:r>
              <a:endParaRPr lang="it-IT" sz="2400">
                <a:latin typeface="Times New Roman" pitchFamily="18" charset="0"/>
                <a:ea typeface="ＭＳ Ｐゴシック" charset="-128"/>
              </a:endParaRPr>
            </a:p>
          </p:txBody>
        </p:sp>
        <p:sp>
          <p:nvSpPr>
            <p:cNvPr id="11287" name="Rectangle 30"/>
            <p:cNvSpPr>
              <a:spLocks noChangeArrowheads="1"/>
            </p:cNvSpPr>
            <p:nvPr/>
          </p:nvSpPr>
          <p:spPr bwMode="auto">
            <a:xfrm>
              <a:off x="2441" y="1984"/>
              <a:ext cx="758"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citations/references</a:t>
              </a:r>
              <a:endParaRPr lang="it-IT" sz="2400">
                <a:latin typeface="Times New Roman" pitchFamily="18" charset="0"/>
                <a:ea typeface="ＭＳ Ｐゴシック" charset="-128"/>
              </a:endParaRPr>
            </a:p>
          </p:txBody>
        </p:sp>
        <p:sp>
          <p:nvSpPr>
            <p:cNvPr id="11288" name="Rectangle 31"/>
            <p:cNvSpPr>
              <a:spLocks noChangeArrowheads="1"/>
            </p:cNvSpPr>
            <p:nvPr/>
          </p:nvSpPr>
          <p:spPr bwMode="auto">
            <a:xfrm>
              <a:off x="2693" y="2190"/>
              <a:ext cx="250"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n=223</a:t>
              </a:r>
              <a:endParaRPr lang="it-IT" sz="2400">
                <a:latin typeface="Times New Roman" pitchFamily="18" charset="0"/>
                <a:ea typeface="ＭＳ Ｐゴシック" charset="-128"/>
              </a:endParaRPr>
            </a:p>
          </p:txBody>
        </p:sp>
        <p:grpSp>
          <p:nvGrpSpPr>
            <p:cNvPr id="11289" name="Group 32"/>
            <p:cNvGrpSpPr>
              <a:grpSpLocks/>
            </p:cNvGrpSpPr>
            <p:nvPr/>
          </p:nvGrpSpPr>
          <p:grpSpPr bwMode="auto">
            <a:xfrm>
              <a:off x="2752" y="3406"/>
              <a:ext cx="1005" cy="479"/>
              <a:chOff x="2752" y="3406"/>
              <a:chExt cx="1005" cy="479"/>
            </a:xfrm>
          </p:grpSpPr>
          <p:sp>
            <p:nvSpPr>
              <p:cNvPr id="11413" name="Rectangle 33"/>
              <p:cNvSpPr>
                <a:spLocks noChangeArrowheads="1"/>
              </p:cNvSpPr>
              <p:nvPr/>
            </p:nvSpPr>
            <p:spPr bwMode="auto">
              <a:xfrm>
                <a:off x="2752" y="3406"/>
                <a:ext cx="1005" cy="479"/>
              </a:xfrm>
              <a:prstGeom prst="rect">
                <a:avLst/>
              </a:prstGeom>
              <a:solidFill>
                <a:srgbClr val="EAEAEA"/>
              </a:solidFill>
              <a:ln w="9525">
                <a:noFill/>
                <a:miter lim="800000"/>
                <a:headEnd/>
                <a:tailEnd/>
              </a:ln>
            </p:spPr>
            <p:txBody>
              <a:bodyPr/>
              <a:lstStyle/>
              <a:p>
                <a:endParaRPr lang="it-IT"/>
              </a:p>
            </p:txBody>
          </p:sp>
          <p:sp>
            <p:nvSpPr>
              <p:cNvPr id="11414" name="Rectangle 34"/>
              <p:cNvSpPr>
                <a:spLocks noChangeArrowheads="1"/>
              </p:cNvSpPr>
              <p:nvPr/>
            </p:nvSpPr>
            <p:spPr bwMode="auto">
              <a:xfrm>
                <a:off x="2752" y="3406"/>
                <a:ext cx="1005" cy="479"/>
              </a:xfrm>
              <a:prstGeom prst="rect">
                <a:avLst/>
              </a:prstGeom>
              <a:noFill/>
              <a:ln w="7938" cap="rnd">
                <a:solidFill>
                  <a:srgbClr val="000000"/>
                </a:solidFill>
                <a:miter lim="800000"/>
                <a:headEnd/>
                <a:tailEnd/>
              </a:ln>
            </p:spPr>
            <p:txBody>
              <a:bodyPr/>
              <a:lstStyle/>
              <a:p>
                <a:endParaRPr lang="it-IT"/>
              </a:p>
            </p:txBody>
          </p:sp>
        </p:grpSp>
        <p:sp>
          <p:nvSpPr>
            <p:cNvPr id="11290" name="Rectangle 35"/>
            <p:cNvSpPr>
              <a:spLocks noChangeArrowheads="1"/>
            </p:cNvSpPr>
            <p:nvPr/>
          </p:nvSpPr>
          <p:spPr bwMode="auto">
            <a:xfrm>
              <a:off x="2915" y="3434"/>
              <a:ext cx="346"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Included</a:t>
              </a:r>
              <a:endParaRPr lang="it-IT" sz="2400">
                <a:latin typeface="Times New Roman" pitchFamily="18" charset="0"/>
                <a:ea typeface="ＭＳ Ｐゴシック" charset="-128"/>
              </a:endParaRPr>
            </a:p>
          </p:txBody>
        </p:sp>
        <p:sp>
          <p:nvSpPr>
            <p:cNvPr id="11291" name="Rectangle 36"/>
            <p:cNvSpPr>
              <a:spLocks noChangeArrowheads="1"/>
            </p:cNvSpPr>
            <p:nvPr/>
          </p:nvSpPr>
          <p:spPr bwMode="auto">
            <a:xfrm>
              <a:off x="3292" y="3434"/>
              <a:ext cx="276"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studies</a:t>
              </a:r>
              <a:endParaRPr lang="it-IT" sz="2400">
                <a:latin typeface="Times New Roman" pitchFamily="18" charset="0"/>
                <a:ea typeface="ＭＳ Ｐゴシック" charset="-128"/>
              </a:endParaRPr>
            </a:p>
          </p:txBody>
        </p:sp>
        <p:sp>
          <p:nvSpPr>
            <p:cNvPr id="11292" name="Rectangle 37"/>
            <p:cNvSpPr>
              <a:spLocks noChangeArrowheads="1"/>
            </p:cNvSpPr>
            <p:nvPr/>
          </p:nvSpPr>
          <p:spPr bwMode="auto">
            <a:xfrm>
              <a:off x="3155" y="3640"/>
              <a:ext cx="204"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n=24</a:t>
              </a:r>
              <a:endParaRPr lang="it-IT" sz="2400">
                <a:latin typeface="Times New Roman" pitchFamily="18" charset="0"/>
                <a:ea typeface="ＭＳ Ｐゴシック" charset="-128"/>
              </a:endParaRPr>
            </a:p>
          </p:txBody>
        </p:sp>
        <p:sp>
          <p:nvSpPr>
            <p:cNvPr id="11293" name="Rectangle 38"/>
            <p:cNvSpPr>
              <a:spLocks noChangeArrowheads="1"/>
            </p:cNvSpPr>
            <p:nvPr/>
          </p:nvSpPr>
          <p:spPr bwMode="auto">
            <a:xfrm>
              <a:off x="3008" y="3743"/>
              <a:ext cx="123"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(31 </a:t>
              </a:r>
              <a:endParaRPr lang="it-IT" sz="2400">
                <a:latin typeface="Times New Roman" pitchFamily="18" charset="0"/>
                <a:ea typeface="ＭＳ Ｐゴシック" charset="-128"/>
              </a:endParaRPr>
            </a:p>
          </p:txBody>
        </p:sp>
        <p:sp>
          <p:nvSpPr>
            <p:cNvPr id="11294" name="Rectangle 39"/>
            <p:cNvSpPr>
              <a:spLocks noChangeArrowheads="1"/>
            </p:cNvSpPr>
            <p:nvPr/>
          </p:nvSpPr>
          <p:spPr bwMode="auto">
            <a:xfrm>
              <a:off x="3155" y="3743"/>
              <a:ext cx="297"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cohorts</a:t>
              </a:r>
              <a:endParaRPr lang="it-IT" sz="2400">
                <a:latin typeface="Times New Roman" pitchFamily="18" charset="0"/>
                <a:ea typeface="ＭＳ Ｐゴシック" charset="-128"/>
              </a:endParaRPr>
            </a:p>
          </p:txBody>
        </p:sp>
        <p:sp>
          <p:nvSpPr>
            <p:cNvPr id="11295" name="Rectangle 40"/>
            <p:cNvSpPr>
              <a:spLocks noChangeArrowheads="1"/>
            </p:cNvSpPr>
            <p:nvPr/>
          </p:nvSpPr>
          <p:spPr bwMode="auto">
            <a:xfrm>
              <a:off x="3471" y="3743"/>
              <a:ext cx="32" cy="107"/>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a:t>
              </a:r>
              <a:endParaRPr lang="it-IT" sz="2400">
                <a:latin typeface="Times New Roman" pitchFamily="18" charset="0"/>
                <a:ea typeface="ＭＳ Ｐゴシック" charset="-128"/>
              </a:endParaRPr>
            </a:p>
          </p:txBody>
        </p:sp>
        <p:sp>
          <p:nvSpPr>
            <p:cNvPr id="11296" name="Freeform 41"/>
            <p:cNvSpPr>
              <a:spLocks noEditPoints="1"/>
            </p:cNvSpPr>
            <p:nvPr/>
          </p:nvSpPr>
          <p:spPr bwMode="auto">
            <a:xfrm>
              <a:off x="2807" y="789"/>
              <a:ext cx="44" cy="958"/>
            </a:xfrm>
            <a:custGeom>
              <a:avLst/>
              <a:gdLst>
                <a:gd name="T0" fmla="*/ 30 w 44"/>
                <a:gd name="T1" fmla="*/ 0 h 958"/>
                <a:gd name="T2" fmla="*/ 30 w 44"/>
                <a:gd name="T3" fmla="*/ 921 h 958"/>
                <a:gd name="T4" fmla="*/ 15 w 44"/>
                <a:gd name="T5" fmla="*/ 921 h 958"/>
                <a:gd name="T6" fmla="*/ 15 w 44"/>
                <a:gd name="T7" fmla="*/ 0 h 958"/>
                <a:gd name="T8" fmla="*/ 30 w 44"/>
                <a:gd name="T9" fmla="*/ 0 h 958"/>
                <a:gd name="T10" fmla="*/ 44 w 44"/>
                <a:gd name="T11" fmla="*/ 913 h 958"/>
                <a:gd name="T12" fmla="*/ 22 w 44"/>
                <a:gd name="T13" fmla="*/ 958 h 958"/>
                <a:gd name="T14" fmla="*/ 0 w 44"/>
                <a:gd name="T15" fmla="*/ 913 h 958"/>
                <a:gd name="T16" fmla="*/ 44 w 44"/>
                <a:gd name="T17" fmla="*/ 913 h 9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958"/>
                <a:gd name="T29" fmla="*/ 44 w 44"/>
                <a:gd name="T30" fmla="*/ 958 h 9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958">
                  <a:moveTo>
                    <a:pt x="30" y="0"/>
                  </a:moveTo>
                  <a:lnTo>
                    <a:pt x="30" y="921"/>
                  </a:lnTo>
                  <a:lnTo>
                    <a:pt x="15" y="921"/>
                  </a:lnTo>
                  <a:lnTo>
                    <a:pt x="15" y="0"/>
                  </a:lnTo>
                  <a:lnTo>
                    <a:pt x="30" y="0"/>
                  </a:lnTo>
                  <a:close/>
                  <a:moveTo>
                    <a:pt x="44" y="913"/>
                  </a:moveTo>
                  <a:lnTo>
                    <a:pt x="22" y="958"/>
                  </a:lnTo>
                  <a:lnTo>
                    <a:pt x="0" y="913"/>
                  </a:lnTo>
                  <a:lnTo>
                    <a:pt x="44" y="913"/>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297" name="Freeform 42"/>
            <p:cNvSpPr>
              <a:spLocks noEditPoints="1"/>
            </p:cNvSpPr>
            <p:nvPr/>
          </p:nvSpPr>
          <p:spPr bwMode="auto">
            <a:xfrm>
              <a:off x="1905" y="1319"/>
              <a:ext cx="503" cy="389"/>
            </a:xfrm>
            <a:custGeom>
              <a:avLst/>
              <a:gdLst>
                <a:gd name="T0" fmla="*/ 9 w 503"/>
                <a:gd name="T1" fmla="*/ 0 h 389"/>
                <a:gd name="T2" fmla="*/ 478 w 503"/>
                <a:gd name="T3" fmla="*/ 361 h 389"/>
                <a:gd name="T4" fmla="*/ 469 w 503"/>
                <a:gd name="T5" fmla="*/ 372 h 389"/>
                <a:gd name="T6" fmla="*/ 0 w 503"/>
                <a:gd name="T7" fmla="*/ 12 h 389"/>
                <a:gd name="T8" fmla="*/ 9 w 503"/>
                <a:gd name="T9" fmla="*/ 0 h 389"/>
                <a:gd name="T10" fmla="*/ 481 w 503"/>
                <a:gd name="T11" fmla="*/ 344 h 389"/>
                <a:gd name="T12" fmla="*/ 503 w 503"/>
                <a:gd name="T13" fmla="*/ 389 h 389"/>
                <a:gd name="T14" fmla="*/ 454 w 503"/>
                <a:gd name="T15" fmla="*/ 380 h 389"/>
                <a:gd name="T16" fmla="*/ 481 w 503"/>
                <a:gd name="T17" fmla="*/ 344 h 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89"/>
                <a:gd name="T29" fmla="*/ 503 w 503"/>
                <a:gd name="T30" fmla="*/ 389 h 3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89">
                  <a:moveTo>
                    <a:pt x="9" y="0"/>
                  </a:moveTo>
                  <a:lnTo>
                    <a:pt x="478" y="361"/>
                  </a:lnTo>
                  <a:lnTo>
                    <a:pt x="469" y="372"/>
                  </a:lnTo>
                  <a:lnTo>
                    <a:pt x="0" y="12"/>
                  </a:lnTo>
                  <a:lnTo>
                    <a:pt x="9" y="0"/>
                  </a:lnTo>
                  <a:close/>
                  <a:moveTo>
                    <a:pt x="481" y="344"/>
                  </a:moveTo>
                  <a:lnTo>
                    <a:pt x="503" y="389"/>
                  </a:lnTo>
                  <a:lnTo>
                    <a:pt x="454" y="380"/>
                  </a:lnTo>
                  <a:lnTo>
                    <a:pt x="481" y="344"/>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298" name="Freeform 43"/>
            <p:cNvSpPr>
              <a:spLocks noEditPoints="1"/>
            </p:cNvSpPr>
            <p:nvPr/>
          </p:nvSpPr>
          <p:spPr bwMode="auto">
            <a:xfrm>
              <a:off x="3251" y="1312"/>
              <a:ext cx="610" cy="396"/>
            </a:xfrm>
            <a:custGeom>
              <a:avLst/>
              <a:gdLst>
                <a:gd name="T0" fmla="*/ 610 w 610"/>
                <a:gd name="T1" fmla="*/ 12 h 396"/>
                <a:gd name="T2" fmla="*/ 35 w 610"/>
                <a:gd name="T3" fmla="*/ 382 h 396"/>
                <a:gd name="T4" fmla="*/ 27 w 610"/>
                <a:gd name="T5" fmla="*/ 370 h 396"/>
                <a:gd name="T6" fmla="*/ 602 w 610"/>
                <a:gd name="T7" fmla="*/ 0 h 396"/>
                <a:gd name="T8" fmla="*/ 610 w 610"/>
                <a:gd name="T9" fmla="*/ 12 h 396"/>
                <a:gd name="T10" fmla="*/ 49 w 610"/>
                <a:gd name="T11" fmla="*/ 391 h 396"/>
                <a:gd name="T12" fmla="*/ 0 w 610"/>
                <a:gd name="T13" fmla="*/ 396 h 396"/>
                <a:gd name="T14" fmla="*/ 25 w 610"/>
                <a:gd name="T15" fmla="*/ 353 h 396"/>
                <a:gd name="T16" fmla="*/ 49 w 610"/>
                <a:gd name="T17" fmla="*/ 39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0"/>
                <a:gd name="T28" fmla="*/ 0 h 396"/>
                <a:gd name="T29" fmla="*/ 610 w 610"/>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0" h="396">
                  <a:moveTo>
                    <a:pt x="610" y="12"/>
                  </a:moveTo>
                  <a:lnTo>
                    <a:pt x="35" y="382"/>
                  </a:lnTo>
                  <a:lnTo>
                    <a:pt x="27" y="370"/>
                  </a:lnTo>
                  <a:lnTo>
                    <a:pt x="602" y="0"/>
                  </a:lnTo>
                  <a:lnTo>
                    <a:pt x="610" y="12"/>
                  </a:lnTo>
                  <a:close/>
                  <a:moveTo>
                    <a:pt x="49" y="391"/>
                  </a:moveTo>
                  <a:lnTo>
                    <a:pt x="0" y="396"/>
                  </a:lnTo>
                  <a:lnTo>
                    <a:pt x="25" y="353"/>
                  </a:lnTo>
                  <a:lnTo>
                    <a:pt x="49" y="391"/>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299" name="Freeform 44"/>
            <p:cNvSpPr>
              <a:spLocks noEditPoints="1"/>
            </p:cNvSpPr>
            <p:nvPr/>
          </p:nvSpPr>
          <p:spPr bwMode="auto">
            <a:xfrm>
              <a:off x="2749" y="2353"/>
              <a:ext cx="540" cy="275"/>
            </a:xfrm>
            <a:custGeom>
              <a:avLst/>
              <a:gdLst>
                <a:gd name="T0" fmla="*/ 7 w 540"/>
                <a:gd name="T1" fmla="*/ 0 h 275"/>
                <a:gd name="T2" fmla="*/ 510 w 540"/>
                <a:gd name="T3" fmla="*/ 252 h 275"/>
                <a:gd name="T4" fmla="*/ 503 w 540"/>
                <a:gd name="T5" fmla="*/ 265 h 275"/>
                <a:gd name="T6" fmla="*/ 0 w 540"/>
                <a:gd name="T7" fmla="*/ 14 h 275"/>
                <a:gd name="T8" fmla="*/ 7 w 540"/>
                <a:gd name="T9" fmla="*/ 0 h 275"/>
                <a:gd name="T10" fmla="*/ 510 w 540"/>
                <a:gd name="T11" fmla="*/ 235 h 275"/>
                <a:gd name="T12" fmla="*/ 540 w 540"/>
                <a:gd name="T13" fmla="*/ 275 h 275"/>
                <a:gd name="T14" fmla="*/ 490 w 540"/>
                <a:gd name="T15" fmla="*/ 275 h 275"/>
                <a:gd name="T16" fmla="*/ 510 w 540"/>
                <a:gd name="T17" fmla="*/ 235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0"/>
                <a:gd name="T28" fmla="*/ 0 h 275"/>
                <a:gd name="T29" fmla="*/ 540 w 540"/>
                <a:gd name="T30" fmla="*/ 275 h 2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0" h="275">
                  <a:moveTo>
                    <a:pt x="7" y="0"/>
                  </a:moveTo>
                  <a:lnTo>
                    <a:pt x="510" y="252"/>
                  </a:lnTo>
                  <a:lnTo>
                    <a:pt x="503" y="265"/>
                  </a:lnTo>
                  <a:lnTo>
                    <a:pt x="0" y="14"/>
                  </a:lnTo>
                  <a:lnTo>
                    <a:pt x="7" y="0"/>
                  </a:lnTo>
                  <a:close/>
                  <a:moveTo>
                    <a:pt x="510" y="235"/>
                  </a:moveTo>
                  <a:lnTo>
                    <a:pt x="540" y="275"/>
                  </a:lnTo>
                  <a:lnTo>
                    <a:pt x="490" y="275"/>
                  </a:lnTo>
                  <a:lnTo>
                    <a:pt x="510" y="235"/>
                  </a:lnTo>
                  <a:close/>
                </a:path>
              </a:pathLst>
            </a:custGeom>
            <a:solidFill>
              <a:srgbClr val="000000"/>
            </a:solidFill>
            <a:ln w="1588" cap="flat">
              <a:solidFill>
                <a:srgbClr val="000000"/>
              </a:solidFill>
              <a:prstDash val="solid"/>
              <a:bevel/>
              <a:headEnd/>
              <a:tailEnd/>
            </a:ln>
          </p:spPr>
          <p:txBody>
            <a:bodyPr/>
            <a:lstStyle/>
            <a:p>
              <a:endParaRPr lang="it-IT"/>
            </a:p>
          </p:txBody>
        </p:sp>
        <p:grpSp>
          <p:nvGrpSpPr>
            <p:cNvPr id="11300" name="Group 45"/>
            <p:cNvGrpSpPr>
              <a:grpSpLocks/>
            </p:cNvGrpSpPr>
            <p:nvPr/>
          </p:nvGrpSpPr>
          <p:grpSpPr bwMode="auto">
            <a:xfrm>
              <a:off x="2714" y="2628"/>
              <a:ext cx="1005" cy="479"/>
              <a:chOff x="2714" y="2628"/>
              <a:chExt cx="1005" cy="479"/>
            </a:xfrm>
          </p:grpSpPr>
          <p:sp>
            <p:nvSpPr>
              <p:cNvPr id="11411" name="Rectangle 46"/>
              <p:cNvSpPr>
                <a:spLocks noChangeArrowheads="1"/>
              </p:cNvSpPr>
              <p:nvPr/>
            </p:nvSpPr>
            <p:spPr bwMode="auto">
              <a:xfrm>
                <a:off x="2714" y="2628"/>
                <a:ext cx="1005" cy="479"/>
              </a:xfrm>
              <a:prstGeom prst="rect">
                <a:avLst/>
              </a:prstGeom>
              <a:solidFill>
                <a:srgbClr val="EAEAEA"/>
              </a:solidFill>
              <a:ln w="9525">
                <a:noFill/>
                <a:miter lim="800000"/>
                <a:headEnd/>
                <a:tailEnd/>
              </a:ln>
            </p:spPr>
            <p:txBody>
              <a:bodyPr/>
              <a:lstStyle/>
              <a:p>
                <a:endParaRPr lang="it-IT"/>
              </a:p>
            </p:txBody>
          </p:sp>
          <p:sp>
            <p:nvSpPr>
              <p:cNvPr id="11412" name="Rectangle 47"/>
              <p:cNvSpPr>
                <a:spLocks noChangeArrowheads="1"/>
              </p:cNvSpPr>
              <p:nvPr/>
            </p:nvSpPr>
            <p:spPr bwMode="auto">
              <a:xfrm>
                <a:off x="2714" y="2628"/>
                <a:ext cx="1005" cy="479"/>
              </a:xfrm>
              <a:prstGeom prst="rect">
                <a:avLst/>
              </a:prstGeom>
              <a:noFill/>
              <a:ln w="7938" cap="rnd">
                <a:solidFill>
                  <a:srgbClr val="000000"/>
                </a:solidFill>
                <a:miter lim="800000"/>
                <a:headEnd/>
                <a:tailEnd/>
              </a:ln>
            </p:spPr>
            <p:txBody>
              <a:bodyPr/>
              <a:lstStyle/>
              <a:p>
                <a:endParaRPr lang="it-IT"/>
              </a:p>
            </p:txBody>
          </p:sp>
        </p:grpSp>
        <p:sp>
          <p:nvSpPr>
            <p:cNvPr id="11301" name="Rectangle 48"/>
            <p:cNvSpPr>
              <a:spLocks noChangeArrowheads="1"/>
            </p:cNvSpPr>
            <p:nvPr/>
          </p:nvSpPr>
          <p:spPr bwMode="auto">
            <a:xfrm>
              <a:off x="2829" y="2656"/>
              <a:ext cx="740"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Papers retrieved in </a:t>
              </a:r>
              <a:endParaRPr lang="it-IT" sz="2400">
                <a:latin typeface="Times New Roman" pitchFamily="18" charset="0"/>
                <a:ea typeface="ＭＳ Ｐゴシック" charset="-128"/>
              </a:endParaRPr>
            </a:p>
          </p:txBody>
        </p:sp>
        <p:sp>
          <p:nvSpPr>
            <p:cNvPr id="11302" name="Rectangle 49"/>
            <p:cNvSpPr>
              <a:spLocks noChangeArrowheads="1"/>
            </p:cNvSpPr>
            <p:nvPr/>
          </p:nvSpPr>
          <p:spPr bwMode="auto">
            <a:xfrm>
              <a:off x="3063" y="2759"/>
              <a:ext cx="312"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full text</a:t>
              </a:r>
              <a:endParaRPr lang="it-IT" sz="2400">
                <a:latin typeface="Times New Roman" pitchFamily="18" charset="0"/>
                <a:ea typeface="ＭＳ Ｐゴシック" charset="-128"/>
              </a:endParaRPr>
            </a:p>
          </p:txBody>
        </p:sp>
        <p:sp>
          <p:nvSpPr>
            <p:cNvPr id="11303" name="Rectangle 50"/>
            <p:cNvSpPr>
              <a:spLocks noChangeArrowheads="1"/>
            </p:cNvSpPr>
            <p:nvPr/>
          </p:nvSpPr>
          <p:spPr bwMode="auto">
            <a:xfrm>
              <a:off x="3117" y="2965"/>
              <a:ext cx="204"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n=36</a:t>
              </a:r>
              <a:endParaRPr lang="it-IT" sz="2400">
                <a:latin typeface="Times New Roman" pitchFamily="18" charset="0"/>
                <a:ea typeface="ＭＳ Ｐゴシック" charset="-128"/>
              </a:endParaRPr>
            </a:p>
          </p:txBody>
        </p:sp>
        <p:sp>
          <p:nvSpPr>
            <p:cNvPr id="11304" name="Freeform 51"/>
            <p:cNvSpPr>
              <a:spLocks noEditPoints="1"/>
            </p:cNvSpPr>
            <p:nvPr/>
          </p:nvSpPr>
          <p:spPr bwMode="auto">
            <a:xfrm>
              <a:off x="3229" y="3088"/>
              <a:ext cx="44" cy="307"/>
            </a:xfrm>
            <a:custGeom>
              <a:avLst/>
              <a:gdLst>
                <a:gd name="T0" fmla="*/ 29 w 44"/>
                <a:gd name="T1" fmla="*/ 0 h 307"/>
                <a:gd name="T2" fmla="*/ 29 w 44"/>
                <a:gd name="T3" fmla="*/ 269 h 307"/>
                <a:gd name="T4" fmla="*/ 14 w 44"/>
                <a:gd name="T5" fmla="*/ 269 h 307"/>
                <a:gd name="T6" fmla="*/ 14 w 44"/>
                <a:gd name="T7" fmla="*/ 0 h 307"/>
                <a:gd name="T8" fmla="*/ 29 w 44"/>
                <a:gd name="T9" fmla="*/ 0 h 307"/>
                <a:gd name="T10" fmla="*/ 44 w 44"/>
                <a:gd name="T11" fmla="*/ 262 h 307"/>
                <a:gd name="T12" fmla="*/ 22 w 44"/>
                <a:gd name="T13" fmla="*/ 307 h 307"/>
                <a:gd name="T14" fmla="*/ 0 w 44"/>
                <a:gd name="T15" fmla="*/ 262 h 307"/>
                <a:gd name="T16" fmla="*/ 44 w 44"/>
                <a:gd name="T17" fmla="*/ 262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07"/>
                <a:gd name="T29" fmla="*/ 44 w 44"/>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07">
                  <a:moveTo>
                    <a:pt x="29" y="0"/>
                  </a:moveTo>
                  <a:lnTo>
                    <a:pt x="29" y="269"/>
                  </a:lnTo>
                  <a:lnTo>
                    <a:pt x="14" y="269"/>
                  </a:lnTo>
                  <a:lnTo>
                    <a:pt x="14" y="0"/>
                  </a:lnTo>
                  <a:lnTo>
                    <a:pt x="29" y="0"/>
                  </a:lnTo>
                  <a:close/>
                  <a:moveTo>
                    <a:pt x="44" y="262"/>
                  </a:moveTo>
                  <a:lnTo>
                    <a:pt x="22" y="307"/>
                  </a:lnTo>
                  <a:lnTo>
                    <a:pt x="0" y="262"/>
                  </a:lnTo>
                  <a:lnTo>
                    <a:pt x="44" y="262"/>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305" name="Rectangle 52"/>
            <p:cNvSpPr>
              <a:spLocks noChangeArrowheads="1"/>
            </p:cNvSpPr>
            <p:nvPr/>
          </p:nvSpPr>
          <p:spPr bwMode="auto">
            <a:xfrm>
              <a:off x="1335" y="2819"/>
              <a:ext cx="1034" cy="970"/>
            </a:xfrm>
            <a:prstGeom prst="rect">
              <a:avLst/>
            </a:prstGeom>
            <a:noFill/>
            <a:ln w="7938" cap="rnd">
              <a:solidFill>
                <a:srgbClr val="000000"/>
              </a:solidFill>
              <a:miter lim="800000"/>
              <a:headEnd/>
              <a:tailEnd/>
            </a:ln>
          </p:spPr>
          <p:txBody>
            <a:bodyPr/>
            <a:lstStyle/>
            <a:p>
              <a:endParaRPr lang="it-IT"/>
            </a:p>
          </p:txBody>
        </p:sp>
        <p:sp>
          <p:nvSpPr>
            <p:cNvPr id="11306" name="Rectangle 53"/>
            <p:cNvSpPr>
              <a:spLocks noChangeArrowheads="1"/>
            </p:cNvSpPr>
            <p:nvPr/>
          </p:nvSpPr>
          <p:spPr bwMode="auto">
            <a:xfrm>
              <a:off x="1384" y="2851"/>
              <a:ext cx="230"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Reason</a:t>
              </a:r>
              <a:endParaRPr lang="it-IT" sz="2400">
                <a:latin typeface="Times New Roman" pitchFamily="18" charset="0"/>
                <a:ea typeface="ＭＳ Ｐゴシック" charset="-128"/>
              </a:endParaRPr>
            </a:p>
          </p:txBody>
        </p:sp>
        <p:sp>
          <p:nvSpPr>
            <p:cNvPr id="11307" name="Rectangle 54"/>
            <p:cNvSpPr>
              <a:spLocks noChangeArrowheads="1"/>
            </p:cNvSpPr>
            <p:nvPr/>
          </p:nvSpPr>
          <p:spPr bwMode="auto">
            <a:xfrm>
              <a:off x="1655" y="2851"/>
              <a:ext cx="91"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for</a:t>
              </a:r>
              <a:endParaRPr lang="it-IT" sz="2400">
                <a:latin typeface="Times New Roman" pitchFamily="18" charset="0"/>
                <a:ea typeface="ＭＳ Ｐゴシック" charset="-128"/>
              </a:endParaRPr>
            </a:p>
          </p:txBody>
        </p:sp>
        <p:sp>
          <p:nvSpPr>
            <p:cNvPr id="11308" name="Rectangle 55"/>
            <p:cNvSpPr>
              <a:spLocks noChangeArrowheads="1"/>
            </p:cNvSpPr>
            <p:nvPr/>
          </p:nvSpPr>
          <p:spPr bwMode="auto">
            <a:xfrm>
              <a:off x="1760" y="2851"/>
              <a:ext cx="29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exclusion</a:t>
              </a:r>
              <a:endParaRPr lang="it-IT" sz="2400">
                <a:latin typeface="Times New Roman" pitchFamily="18" charset="0"/>
                <a:ea typeface="ＭＳ Ｐゴシック" charset="-128"/>
              </a:endParaRPr>
            </a:p>
          </p:txBody>
        </p:sp>
        <p:sp>
          <p:nvSpPr>
            <p:cNvPr id="11309" name="Line 56"/>
            <p:cNvSpPr>
              <a:spLocks noChangeShapeType="1"/>
            </p:cNvSpPr>
            <p:nvPr/>
          </p:nvSpPr>
          <p:spPr bwMode="auto">
            <a:xfrm>
              <a:off x="1384" y="2927"/>
              <a:ext cx="680" cy="0"/>
            </a:xfrm>
            <a:prstGeom prst="line">
              <a:avLst/>
            </a:prstGeom>
            <a:noFill/>
            <a:ln w="1588">
              <a:solidFill>
                <a:srgbClr val="000000"/>
              </a:solidFill>
              <a:round/>
              <a:headEnd/>
              <a:tailEnd/>
            </a:ln>
          </p:spPr>
          <p:txBody>
            <a:bodyPr/>
            <a:lstStyle/>
            <a:p>
              <a:endParaRPr lang="it-IT"/>
            </a:p>
          </p:txBody>
        </p:sp>
        <p:sp>
          <p:nvSpPr>
            <p:cNvPr id="11310" name="Rectangle 57"/>
            <p:cNvSpPr>
              <a:spLocks noChangeArrowheads="1"/>
            </p:cNvSpPr>
            <p:nvPr/>
          </p:nvSpPr>
          <p:spPr bwMode="auto">
            <a:xfrm>
              <a:off x="1384" y="2933"/>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11" name="Rectangle 58"/>
            <p:cNvSpPr>
              <a:spLocks noChangeArrowheads="1"/>
            </p:cNvSpPr>
            <p:nvPr/>
          </p:nvSpPr>
          <p:spPr bwMode="auto">
            <a:xfrm>
              <a:off x="1413" y="2938"/>
              <a:ext cx="3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3 </a:t>
              </a:r>
              <a:endParaRPr lang="it-IT" sz="2400">
                <a:latin typeface="Times New Roman" pitchFamily="18" charset="0"/>
                <a:ea typeface="ＭＳ Ｐゴシック" charset="-128"/>
              </a:endParaRPr>
            </a:p>
          </p:txBody>
        </p:sp>
        <p:sp>
          <p:nvSpPr>
            <p:cNvPr id="11312" name="Rectangle 59"/>
            <p:cNvSpPr>
              <a:spLocks noChangeArrowheads="1"/>
            </p:cNvSpPr>
            <p:nvPr/>
          </p:nvSpPr>
          <p:spPr bwMode="auto">
            <a:xfrm>
              <a:off x="1475" y="2938"/>
              <a:ext cx="234"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reviews</a:t>
              </a:r>
              <a:endParaRPr lang="it-IT" sz="2400">
                <a:latin typeface="Times New Roman" pitchFamily="18" charset="0"/>
                <a:ea typeface="ＭＳ Ｐゴシック" charset="-128"/>
              </a:endParaRPr>
            </a:p>
          </p:txBody>
        </p:sp>
        <p:sp>
          <p:nvSpPr>
            <p:cNvPr id="11313" name="Rectangle 60"/>
            <p:cNvSpPr>
              <a:spLocks noChangeArrowheads="1"/>
            </p:cNvSpPr>
            <p:nvPr/>
          </p:nvSpPr>
          <p:spPr bwMode="auto">
            <a:xfrm>
              <a:off x="1384" y="3020"/>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14" name="Rectangle 61"/>
            <p:cNvSpPr>
              <a:spLocks noChangeArrowheads="1"/>
            </p:cNvSpPr>
            <p:nvPr/>
          </p:nvSpPr>
          <p:spPr bwMode="auto">
            <a:xfrm>
              <a:off x="1413" y="3025"/>
              <a:ext cx="83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4 unclear kind of exposure </a:t>
              </a:r>
              <a:endParaRPr lang="it-IT" sz="2400">
                <a:latin typeface="Times New Roman" pitchFamily="18" charset="0"/>
                <a:ea typeface="ＭＳ Ｐゴシック" charset="-128"/>
              </a:endParaRPr>
            </a:p>
          </p:txBody>
        </p:sp>
        <p:sp>
          <p:nvSpPr>
            <p:cNvPr id="11315" name="Rectangle 62"/>
            <p:cNvSpPr>
              <a:spLocks noChangeArrowheads="1"/>
            </p:cNvSpPr>
            <p:nvPr/>
          </p:nvSpPr>
          <p:spPr bwMode="auto">
            <a:xfrm>
              <a:off x="1384" y="3112"/>
              <a:ext cx="62"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to </a:t>
              </a:r>
              <a:endParaRPr lang="it-IT" sz="2400">
                <a:latin typeface="Times New Roman" pitchFamily="18" charset="0"/>
                <a:ea typeface="ＭＳ Ｐゴシック" charset="-128"/>
              </a:endParaRPr>
            </a:p>
          </p:txBody>
        </p:sp>
        <p:sp>
          <p:nvSpPr>
            <p:cNvPr id="11316" name="Rectangle 63"/>
            <p:cNvSpPr>
              <a:spLocks noChangeArrowheads="1"/>
            </p:cNvSpPr>
            <p:nvPr/>
          </p:nvSpPr>
          <p:spPr bwMode="auto">
            <a:xfrm>
              <a:off x="1465" y="3112"/>
              <a:ext cx="25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pdFVIII</a:t>
              </a:r>
              <a:endParaRPr lang="it-IT" sz="2400">
                <a:latin typeface="Times New Roman" pitchFamily="18" charset="0"/>
                <a:ea typeface="ＭＳ Ｐゴシック" charset="-128"/>
              </a:endParaRPr>
            </a:p>
          </p:txBody>
        </p:sp>
        <p:sp>
          <p:nvSpPr>
            <p:cNvPr id="11317" name="Rectangle 64"/>
            <p:cNvSpPr>
              <a:spLocks noChangeArrowheads="1"/>
            </p:cNvSpPr>
            <p:nvPr/>
          </p:nvSpPr>
          <p:spPr bwMode="auto">
            <a:xfrm>
              <a:off x="1717" y="3112"/>
              <a:ext cx="65" cy="87"/>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or </a:t>
              </a:r>
              <a:endParaRPr lang="it-IT" sz="2400">
                <a:latin typeface="Times New Roman" pitchFamily="18" charset="0"/>
                <a:ea typeface="ＭＳ Ｐゴシック" charset="-128"/>
              </a:endParaRPr>
            </a:p>
          </p:txBody>
        </p:sp>
        <p:sp>
          <p:nvSpPr>
            <p:cNvPr id="11318" name="Rectangle 65"/>
            <p:cNvSpPr>
              <a:spLocks noChangeArrowheads="1"/>
            </p:cNvSpPr>
            <p:nvPr/>
          </p:nvSpPr>
          <p:spPr bwMode="auto">
            <a:xfrm>
              <a:off x="1802" y="3112"/>
              <a:ext cx="205"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rFVIII</a:t>
              </a:r>
              <a:endParaRPr lang="it-IT" sz="2400">
                <a:latin typeface="Times New Roman" pitchFamily="18" charset="0"/>
                <a:ea typeface="ＭＳ Ｐゴシック" charset="-128"/>
              </a:endParaRPr>
            </a:p>
          </p:txBody>
        </p:sp>
        <p:sp>
          <p:nvSpPr>
            <p:cNvPr id="11319" name="Rectangle 66"/>
            <p:cNvSpPr>
              <a:spLocks noChangeArrowheads="1"/>
            </p:cNvSpPr>
            <p:nvPr/>
          </p:nvSpPr>
          <p:spPr bwMode="auto">
            <a:xfrm>
              <a:off x="1384" y="3196"/>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20" name="Rectangle 67"/>
            <p:cNvSpPr>
              <a:spLocks noChangeArrowheads="1"/>
            </p:cNvSpPr>
            <p:nvPr/>
          </p:nvSpPr>
          <p:spPr bwMode="auto">
            <a:xfrm>
              <a:off x="1413" y="3201"/>
              <a:ext cx="774"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1 trial reported only data </a:t>
              </a:r>
              <a:endParaRPr lang="it-IT" sz="2400">
                <a:latin typeface="Times New Roman" pitchFamily="18" charset="0"/>
                <a:ea typeface="ＭＳ Ｐゴシック" charset="-128"/>
              </a:endParaRPr>
            </a:p>
          </p:txBody>
        </p:sp>
        <p:sp>
          <p:nvSpPr>
            <p:cNvPr id="11321" name="Rectangle 68"/>
            <p:cNvSpPr>
              <a:spLocks noChangeArrowheads="1"/>
            </p:cNvSpPr>
            <p:nvPr/>
          </p:nvSpPr>
          <p:spPr bwMode="auto">
            <a:xfrm>
              <a:off x="1384" y="3288"/>
              <a:ext cx="30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about HR</a:t>
              </a:r>
              <a:endParaRPr lang="it-IT" sz="2400">
                <a:latin typeface="Times New Roman" pitchFamily="18" charset="0"/>
                <a:ea typeface="ＭＳ Ｐゴシック" charset="-128"/>
              </a:endParaRPr>
            </a:p>
          </p:txBody>
        </p:sp>
        <p:sp>
          <p:nvSpPr>
            <p:cNvPr id="11322" name="Rectangle 69"/>
            <p:cNvSpPr>
              <a:spLocks noChangeArrowheads="1"/>
            </p:cNvSpPr>
            <p:nvPr/>
          </p:nvSpPr>
          <p:spPr bwMode="auto">
            <a:xfrm>
              <a:off x="1384" y="3370"/>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23" name="Rectangle 70"/>
            <p:cNvSpPr>
              <a:spLocks noChangeArrowheads="1"/>
            </p:cNvSpPr>
            <p:nvPr/>
          </p:nvSpPr>
          <p:spPr bwMode="auto">
            <a:xfrm>
              <a:off x="1413" y="3375"/>
              <a:ext cx="73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2 cumulated data about </a:t>
              </a:r>
              <a:endParaRPr lang="it-IT" sz="2400">
                <a:latin typeface="Times New Roman" pitchFamily="18" charset="0"/>
                <a:ea typeface="ＭＳ Ｐゴシック" charset="-128"/>
              </a:endParaRPr>
            </a:p>
          </p:txBody>
        </p:sp>
        <p:sp>
          <p:nvSpPr>
            <p:cNvPr id="11324" name="Rectangle 71"/>
            <p:cNvSpPr>
              <a:spLocks noChangeArrowheads="1"/>
            </p:cNvSpPr>
            <p:nvPr/>
          </p:nvSpPr>
          <p:spPr bwMode="auto">
            <a:xfrm>
              <a:off x="1384" y="3462"/>
              <a:ext cx="341"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PUPs/non</a:t>
              </a:r>
              <a:endParaRPr lang="it-IT" sz="2400">
                <a:latin typeface="Times New Roman" pitchFamily="18" charset="0"/>
                <a:ea typeface="ＭＳ Ｐゴシック" charset="-128"/>
              </a:endParaRPr>
            </a:p>
          </p:txBody>
        </p:sp>
        <p:sp>
          <p:nvSpPr>
            <p:cNvPr id="11325" name="Rectangle 72"/>
            <p:cNvSpPr>
              <a:spLocks noChangeArrowheads="1"/>
            </p:cNvSpPr>
            <p:nvPr/>
          </p:nvSpPr>
          <p:spPr bwMode="auto">
            <a:xfrm>
              <a:off x="1714" y="3462"/>
              <a:ext cx="24" cy="87"/>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26" name="Rectangle 73"/>
            <p:cNvSpPr>
              <a:spLocks noChangeArrowheads="1"/>
            </p:cNvSpPr>
            <p:nvPr/>
          </p:nvSpPr>
          <p:spPr bwMode="auto">
            <a:xfrm>
              <a:off x="1738" y="3462"/>
              <a:ext cx="17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PUPs</a:t>
              </a:r>
              <a:endParaRPr lang="it-IT" sz="2400">
                <a:latin typeface="Times New Roman" pitchFamily="18" charset="0"/>
                <a:ea typeface="ＭＳ Ｐゴシック" charset="-128"/>
              </a:endParaRPr>
            </a:p>
          </p:txBody>
        </p:sp>
        <p:sp>
          <p:nvSpPr>
            <p:cNvPr id="11327" name="Rectangle 74"/>
            <p:cNvSpPr>
              <a:spLocks noChangeArrowheads="1"/>
            </p:cNvSpPr>
            <p:nvPr/>
          </p:nvSpPr>
          <p:spPr bwMode="auto">
            <a:xfrm>
              <a:off x="1384" y="3546"/>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28" name="Rectangle 75"/>
            <p:cNvSpPr>
              <a:spLocks noChangeArrowheads="1"/>
            </p:cNvSpPr>
            <p:nvPr/>
          </p:nvSpPr>
          <p:spPr bwMode="auto">
            <a:xfrm>
              <a:off x="1413" y="3551"/>
              <a:ext cx="13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1 no </a:t>
              </a:r>
              <a:endParaRPr lang="it-IT" sz="2400">
                <a:latin typeface="Times New Roman" pitchFamily="18" charset="0"/>
                <a:ea typeface="ＭＳ Ｐゴシック" charset="-128"/>
              </a:endParaRPr>
            </a:p>
          </p:txBody>
        </p:sp>
        <p:sp>
          <p:nvSpPr>
            <p:cNvPr id="11329" name="Rectangle 76"/>
            <p:cNvSpPr>
              <a:spLocks noChangeArrowheads="1"/>
            </p:cNvSpPr>
            <p:nvPr/>
          </p:nvSpPr>
          <p:spPr bwMode="auto">
            <a:xfrm>
              <a:off x="1574" y="3551"/>
              <a:ext cx="241"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original</a:t>
              </a:r>
              <a:endParaRPr lang="it-IT" sz="2400">
                <a:latin typeface="Times New Roman" pitchFamily="18" charset="0"/>
                <a:ea typeface="ＭＳ Ｐゴシック" charset="-128"/>
              </a:endParaRPr>
            </a:p>
          </p:txBody>
        </p:sp>
        <p:sp>
          <p:nvSpPr>
            <p:cNvPr id="11330" name="Rectangle 77"/>
            <p:cNvSpPr>
              <a:spLocks noChangeArrowheads="1"/>
            </p:cNvSpPr>
            <p:nvPr/>
          </p:nvSpPr>
          <p:spPr bwMode="auto">
            <a:xfrm>
              <a:off x="1829" y="3551"/>
              <a:ext cx="135"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data</a:t>
              </a:r>
              <a:endParaRPr lang="it-IT" sz="2400">
                <a:latin typeface="Times New Roman" pitchFamily="18" charset="0"/>
                <a:ea typeface="ＭＳ Ｐゴシック" charset="-128"/>
              </a:endParaRPr>
            </a:p>
          </p:txBody>
        </p:sp>
        <p:sp>
          <p:nvSpPr>
            <p:cNvPr id="11331" name="Rectangle 78"/>
            <p:cNvSpPr>
              <a:spLocks noChangeArrowheads="1"/>
            </p:cNvSpPr>
            <p:nvPr/>
          </p:nvSpPr>
          <p:spPr bwMode="auto">
            <a:xfrm>
              <a:off x="1384" y="3633"/>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32" name="Rectangle 79"/>
            <p:cNvSpPr>
              <a:spLocks noChangeArrowheads="1"/>
            </p:cNvSpPr>
            <p:nvPr/>
          </p:nvSpPr>
          <p:spPr bwMode="auto">
            <a:xfrm>
              <a:off x="1413" y="3638"/>
              <a:ext cx="3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1 </a:t>
              </a:r>
              <a:endParaRPr lang="it-IT" sz="2400">
                <a:latin typeface="Times New Roman" pitchFamily="18" charset="0"/>
                <a:ea typeface="ＭＳ Ｐゴシック" charset="-128"/>
              </a:endParaRPr>
            </a:p>
          </p:txBody>
        </p:sp>
        <p:sp>
          <p:nvSpPr>
            <p:cNvPr id="11333" name="Rectangle 80"/>
            <p:cNvSpPr>
              <a:spLocks noChangeArrowheads="1"/>
            </p:cNvSpPr>
            <p:nvPr/>
          </p:nvSpPr>
          <p:spPr bwMode="auto">
            <a:xfrm>
              <a:off x="1475" y="3638"/>
              <a:ext cx="13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only</a:t>
              </a:r>
              <a:endParaRPr lang="it-IT" sz="2400">
                <a:latin typeface="Times New Roman" pitchFamily="18" charset="0"/>
                <a:ea typeface="ＭＳ Ｐゴシック" charset="-128"/>
              </a:endParaRPr>
            </a:p>
          </p:txBody>
        </p:sp>
        <p:sp>
          <p:nvSpPr>
            <p:cNvPr id="11334" name="Rectangle 81"/>
            <p:cNvSpPr>
              <a:spLocks noChangeArrowheads="1"/>
            </p:cNvSpPr>
            <p:nvPr/>
          </p:nvSpPr>
          <p:spPr bwMode="auto">
            <a:xfrm>
              <a:off x="1647" y="3638"/>
              <a:ext cx="11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two</a:t>
              </a:r>
              <a:endParaRPr lang="it-IT" sz="2400">
                <a:latin typeface="Times New Roman" pitchFamily="18" charset="0"/>
                <a:ea typeface="ＭＳ Ｐゴシック" charset="-128"/>
              </a:endParaRPr>
            </a:p>
          </p:txBody>
        </p:sp>
        <p:sp>
          <p:nvSpPr>
            <p:cNvPr id="11335" name="Rectangle 82"/>
            <p:cNvSpPr>
              <a:spLocks noChangeArrowheads="1"/>
            </p:cNvSpPr>
            <p:nvPr/>
          </p:nvSpPr>
          <p:spPr bwMode="auto">
            <a:xfrm>
              <a:off x="1780" y="3638"/>
              <a:ext cx="17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PUPs</a:t>
              </a:r>
              <a:endParaRPr lang="it-IT" sz="2400">
                <a:latin typeface="Times New Roman" pitchFamily="18" charset="0"/>
                <a:ea typeface="ＭＳ Ｐゴシック" charset="-128"/>
              </a:endParaRPr>
            </a:p>
          </p:txBody>
        </p:sp>
        <p:sp>
          <p:nvSpPr>
            <p:cNvPr id="11336" name="Freeform 83"/>
            <p:cNvSpPr>
              <a:spLocks noEditPoints="1"/>
            </p:cNvSpPr>
            <p:nvPr/>
          </p:nvSpPr>
          <p:spPr bwMode="auto">
            <a:xfrm>
              <a:off x="2369" y="3219"/>
              <a:ext cx="844" cy="44"/>
            </a:xfrm>
            <a:custGeom>
              <a:avLst/>
              <a:gdLst>
                <a:gd name="T0" fmla="*/ 844 w 844"/>
                <a:gd name="T1" fmla="*/ 30 h 44"/>
                <a:gd name="T2" fmla="*/ 784 w 844"/>
                <a:gd name="T3" fmla="*/ 30 h 44"/>
                <a:gd name="T4" fmla="*/ 784 w 844"/>
                <a:gd name="T5" fmla="*/ 15 h 44"/>
                <a:gd name="T6" fmla="*/ 844 w 844"/>
                <a:gd name="T7" fmla="*/ 15 h 44"/>
                <a:gd name="T8" fmla="*/ 844 w 844"/>
                <a:gd name="T9" fmla="*/ 30 h 44"/>
                <a:gd name="T10" fmla="*/ 740 w 844"/>
                <a:gd name="T11" fmla="*/ 30 h 44"/>
                <a:gd name="T12" fmla="*/ 725 w 844"/>
                <a:gd name="T13" fmla="*/ 30 h 44"/>
                <a:gd name="T14" fmla="*/ 725 w 844"/>
                <a:gd name="T15" fmla="*/ 15 h 44"/>
                <a:gd name="T16" fmla="*/ 740 w 844"/>
                <a:gd name="T17" fmla="*/ 15 h 44"/>
                <a:gd name="T18" fmla="*/ 740 w 844"/>
                <a:gd name="T19" fmla="*/ 30 h 44"/>
                <a:gd name="T20" fmla="*/ 680 w 844"/>
                <a:gd name="T21" fmla="*/ 30 h 44"/>
                <a:gd name="T22" fmla="*/ 621 w 844"/>
                <a:gd name="T23" fmla="*/ 30 h 44"/>
                <a:gd name="T24" fmla="*/ 621 w 844"/>
                <a:gd name="T25" fmla="*/ 15 h 44"/>
                <a:gd name="T26" fmla="*/ 680 w 844"/>
                <a:gd name="T27" fmla="*/ 15 h 44"/>
                <a:gd name="T28" fmla="*/ 680 w 844"/>
                <a:gd name="T29" fmla="*/ 30 h 44"/>
                <a:gd name="T30" fmla="*/ 576 w 844"/>
                <a:gd name="T31" fmla="*/ 30 h 44"/>
                <a:gd name="T32" fmla="*/ 562 w 844"/>
                <a:gd name="T33" fmla="*/ 30 h 44"/>
                <a:gd name="T34" fmla="*/ 562 w 844"/>
                <a:gd name="T35" fmla="*/ 15 h 44"/>
                <a:gd name="T36" fmla="*/ 576 w 844"/>
                <a:gd name="T37" fmla="*/ 15 h 44"/>
                <a:gd name="T38" fmla="*/ 576 w 844"/>
                <a:gd name="T39" fmla="*/ 30 h 44"/>
                <a:gd name="T40" fmla="*/ 517 w 844"/>
                <a:gd name="T41" fmla="*/ 30 h 44"/>
                <a:gd name="T42" fmla="*/ 458 w 844"/>
                <a:gd name="T43" fmla="*/ 30 h 44"/>
                <a:gd name="T44" fmla="*/ 458 w 844"/>
                <a:gd name="T45" fmla="*/ 15 h 44"/>
                <a:gd name="T46" fmla="*/ 517 w 844"/>
                <a:gd name="T47" fmla="*/ 15 h 44"/>
                <a:gd name="T48" fmla="*/ 517 w 844"/>
                <a:gd name="T49" fmla="*/ 30 h 44"/>
                <a:gd name="T50" fmla="*/ 413 w 844"/>
                <a:gd name="T51" fmla="*/ 30 h 44"/>
                <a:gd name="T52" fmla="*/ 398 w 844"/>
                <a:gd name="T53" fmla="*/ 30 h 44"/>
                <a:gd name="T54" fmla="*/ 398 w 844"/>
                <a:gd name="T55" fmla="*/ 15 h 44"/>
                <a:gd name="T56" fmla="*/ 413 w 844"/>
                <a:gd name="T57" fmla="*/ 15 h 44"/>
                <a:gd name="T58" fmla="*/ 413 w 844"/>
                <a:gd name="T59" fmla="*/ 30 h 44"/>
                <a:gd name="T60" fmla="*/ 354 w 844"/>
                <a:gd name="T61" fmla="*/ 30 h 44"/>
                <a:gd name="T62" fmla="*/ 294 w 844"/>
                <a:gd name="T63" fmla="*/ 30 h 44"/>
                <a:gd name="T64" fmla="*/ 294 w 844"/>
                <a:gd name="T65" fmla="*/ 15 h 44"/>
                <a:gd name="T66" fmla="*/ 354 w 844"/>
                <a:gd name="T67" fmla="*/ 15 h 44"/>
                <a:gd name="T68" fmla="*/ 354 w 844"/>
                <a:gd name="T69" fmla="*/ 30 h 44"/>
                <a:gd name="T70" fmla="*/ 250 w 844"/>
                <a:gd name="T71" fmla="*/ 30 h 44"/>
                <a:gd name="T72" fmla="*/ 235 w 844"/>
                <a:gd name="T73" fmla="*/ 30 h 44"/>
                <a:gd name="T74" fmla="*/ 235 w 844"/>
                <a:gd name="T75" fmla="*/ 15 h 44"/>
                <a:gd name="T76" fmla="*/ 250 w 844"/>
                <a:gd name="T77" fmla="*/ 15 h 44"/>
                <a:gd name="T78" fmla="*/ 250 w 844"/>
                <a:gd name="T79" fmla="*/ 30 h 44"/>
                <a:gd name="T80" fmla="*/ 190 w 844"/>
                <a:gd name="T81" fmla="*/ 30 h 44"/>
                <a:gd name="T82" fmla="*/ 131 w 844"/>
                <a:gd name="T83" fmla="*/ 30 h 44"/>
                <a:gd name="T84" fmla="*/ 131 w 844"/>
                <a:gd name="T85" fmla="*/ 15 h 44"/>
                <a:gd name="T86" fmla="*/ 190 w 844"/>
                <a:gd name="T87" fmla="*/ 15 h 44"/>
                <a:gd name="T88" fmla="*/ 190 w 844"/>
                <a:gd name="T89" fmla="*/ 30 h 44"/>
                <a:gd name="T90" fmla="*/ 86 w 844"/>
                <a:gd name="T91" fmla="*/ 30 h 44"/>
                <a:gd name="T92" fmla="*/ 72 w 844"/>
                <a:gd name="T93" fmla="*/ 30 h 44"/>
                <a:gd name="T94" fmla="*/ 72 w 844"/>
                <a:gd name="T95" fmla="*/ 15 h 44"/>
                <a:gd name="T96" fmla="*/ 86 w 844"/>
                <a:gd name="T97" fmla="*/ 15 h 44"/>
                <a:gd name="T98" fmla="*/ 86 w 844"/>
                <a:gd name="T99" fmla="*/ 30 h 44"/>
                <a:gd name="T100" fmla="*/ 44 w 844"/>
                <a:gd name="T101" fmla="*/ 44 h 44"/>
                <a:gd name="T102" fmla="*/ 0 w 844"/>
                <a:gd name="T103" fmla="*/ 22 h 44"/>
                <a:gd name="T104" fmla="*/ 44 w 844"/>
                <a:gd name="T105" fmla="*/ 0 h 44"/>
                <a:gd name="T106" fmla="*/ 44 w 844"/>
                <a:gd name="T107" fmla="*/ 44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4"/>
                <a:gd name="T163" fmla="*/ 0 h 44"/>
                <a:gd name="T164" fmla="*/ 844 w 844"/>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4" h="44">
                  <a:moveTo>
                    <a:pt x="844" y="30"/>
                  </a:moveTo>
                  <a:lnTo>
                    <a:pt x="784" y="30"/>
                  </a:lnTo>
                  <a:lnTo>
                    <a:pt x="784" y="15"/>
                  </a:lnTo>
                  <a:lnTo>
                    <a:pt x="844" y="15"/>
                  </a:lnTo>
                  <a:lnTo>
                    <a:pt x="844" y="30"/>
                  </a:lnTo>
                  <a:close/>
                  <a:moveTo>
                    <a:pt x="740" y="30"/>
                  </a:moveTo>
                  <a:lnTo>
                    <a:pt x="725" y="30"/>
                  </a:lnTo>
                  <a:lnTo>
                    <a:pt x="725" y="15"/>
                  </a:lnTo>
                  <a:lnTo>
                    <a:pt x="740" y="15"/>
                  </a:lnTo>
                  <a:lnTo>
                    <a:pt x="740" y="30"/>
                  </a:lnTo>
                  <a:close/>
                  <a:moveTo>
                    <a:pt x="680" y="30"/>
                  </a:moveTo>
                  <a:lnTo>
                    <a:pt x="621" y="30"/>
                  </a:lnTo>
                  <a:lnTo>
                    <a:pt x="621" y="15"/>
                  </a:lnTo>
                  <a:lnTo>
                    <a:pt x="680" y="15"/>
                  </a:lnTo>
                  <a:lnTo>
                    <a:pt x="680" y="30"/>
                  </a:lnTo>
                  <a:close/>
                  <a:moveTo>
                    <a:pt x="576" y="30"/>
                  </a:moveTo>
                  <a:lnTo>
                    <a:pt x="562" y="30"/>
                  </a:lnTo>
                  <a:lnTo>
                    <a:pt x="562" y="15"/>
                  </a:lnTo>
                  <a:lnTo>
                    <a:pt x="576" y="15"/>
                  </a:lnTo>
                  <a:lnTo>
                    <a:pt x="576" y="30"/>
                  </a:lnTo>
                  <a:close/>
                  <a:moveTo>
                    <a:pt x="517" y="30"/>
                  </a:moveTo>
                  <a:lnTo>
                    <a:pt x="458" y="30"/>
                  </a:lnTo>
                  <a:lnTo>
                    <a:pt x="458" y="15"/>
                  </a:lnTo>
                  <a:lnTo>
                    <a:pt x="517" y="15"/>
                  </a:lnTo>
                  <a:lnTo>
                    <a:pt x="517" y="30"/>
                  </a:lnTo>
                  <a:close/>
                  <a:moveTo>
                    <a:pt x="413" y="30"/>
                  </a:moveTo>
                  <a:lnTo>
                    <a:pt x="398" y="30"/>
                  </a:lnTo>
                  <a:lnTo>
                    <a:pt x="398" y="15"/>
                  </a:lnTo>
                  <a:lnTo>
                    <a:pt x="413" y="15"/>
                  </a:lnTo>
                  <a:lnTo>
                    <a:pt x="413" y="30"/>
                  </a:lnTo>
                  <a:close/>
                  <a:moveTo>
                    <a:pt x="354" y="30"/>
                  </a:moveTo>
                  <a:lnTo>
                    <a:pt x="294" y="30"/>
                  </a:lnTo>
                  <a:lnTo>
                    <a:pt x="294" y="15"/>
                  </a:lnTo>
                  <a:lnTo>
                    <a:pt x="354" y="15"/>
                  </a:lnTo>
                  <a:lnTo>
                    <a:pt x="354" y="30"/>
                  </a:lnTo>
                  <a:close/>
                  <a:moveTo>
                    <a:pt x="250" y="30"/>
                  </a:moveTo>
                  <a:lnTo>
                    <a:pt x="235" y="30"/>
                  </a:lnTo>
                  <a:lnTo>
                    <a:pt x="235" y="15"/>
                  </a:lnTo>
                  <a:lnTo>
                    <a:pt x="250" y="15"/>
                  </a:lnTo>
                  <a:lnTo>
                    <a:pt x="250" y="30"/>
                  </a:lnTo>
                  <a:close/>
                  <a:moveTo>
                    <a:pt x="190" y="30"/>
                  </a:moveTo>
                  <a:lnTo>
                    <a:pt x="131" y="30"/>
                  </a:lnTo>
                  <a:lnTo>
                    <a:pt x="131" y="15"/>
                  </a:lnTo>
                  <a:lnTo>
                    <a:pt x="190" y="15"/>
                  </a:lnTo>
                  <a:lnTo>
                    <a:pt x="190" y="30"/>
                  </a:lnTo>
                  <a:close/>
                  <a:moveTo>
                    <a:pt x="86" y="30"/>
                  </a:moveTo>
                  <a:lnTo>
                    <a:pt x="72" y="30"/>
                  </a:lnTo>
                  <a:lnTo>
                    <a:pt x="72" y="15"/>
                  </a:lnTo>
                  <a:lnTo>
                    <a:pt x="86" y="15"/>
                  </a:lnTo>
                  <a:lnTo>
                    <a:pt x="86" y="30"/>
                  </a:lnTo>
                  <a:close/>
                  <a:moveTo>
                    <a:pt x="44" y="44"/>
                  </a:moveTo>
                  <a:lnTo>
                    <a:pt x="0" y="22"/>
                  </a:lnTo>
                  <a:lnTo>
                    <a:pt x="44" y="0"/>
                  </a:lnTo>
                  <a:lnTo>
                    <a:pt x="44" y="44"/>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337" name="Rectangle 84"/>
            <p:cNvSpPr>
              <a:spLocks noChangeArrowheads="1"/>
            </p:cNvSpPr>
            <p:nvPr/>
          </p:nvSpPr>
          <p:spPr bwMode="auto">
            <a:xfrm>
              <a:off x="1296" y="214"/>
              <a:ext cx="3181" cy="3794"/>
            </a:xfrm>
            <a:prstGeom prst="rect">
              <a:avLst/>
            </a:prstGeom>
            <a:noFill/>
            <a:ln w="7938" cap="rnd">
              <a:solidFill>
                <a:srgbClr val="000000"/>
              </a:solidFill>
              <a:miter lim="800000"/>
              <a:headEnd/>
              <a:tailEnd/>
            </a:ln>
          </p:spPr>
          <p:txBody>
            <a:bodyPr/>
            <a:lstStyle/>
            <a:p>
              <a:endParaRPr lang="it-IT"/>
            </a:p>
          </p:txBody>
        </p:sp>
        <p:sp>
          <p:nvSpPr>
            <p:cNvPr id="11338" name="Rectangle 85"/>
            <p:cNvSpPr>
              <a:spLocks noChangeArrowheads="1"/>
            </p:cNvSpPr>
            <p:nvPr/>
          </p:nvSpPr>
          <p:spPr bwMode="auto">
            <a:xfrm>
              <a:off x="1296" y="214"/>
              <a:ext cx="3181" cy="3794"/>
            </a:xfrm>
            <a:prstGeom prst="rect">
              <a:avLst/>
            </a:prstGeom>
            <a:solidFill>
              <a:srgbClr val="FFFFFF"/>
            </a:solidFill>
            <a:ln w="25400">
              <a:solidFill>
                <a:schemeClr val="tx1"/>
              </a:solidFill>
              <a:miter lim="800000"/>
              <a:headEnd/>
              <a:tailEnd/>
            </a:ln>
          </p:spPr>
          <p:txBody>
            <a:bodyPr/>
            <a:lstStyle/>
            <a:p>
              <a:endParaRPr lang="it-IT"/>
            </a:p>
          </p:txBody>
        </p:sp>
        <p:sp>
          <p:nvSpPr>
            <p:cNvPr id="11339" name="Rectangle 86"/>
            <p:cNvSpPr>
              <a:spLocks noChangeArrowheads="1"/>
            </p:cNvSpPr>
            <p:nvPr/>
          </p:nvSpPr>
          <p:spPr bwMode="auto">
            <a:xfrm>
              <a:off x="2369" y="291"/>
              <a:ext cx="1005" cy="510"/>
            </a:xfrm>
            <a:prstGeom prst="rect">
              <a:avLst/>
            </a:prstGeom>
            <a:noFill/>
            <a:ln w="7938" cap="rnd">
              <a:solidFill>
                <a:srgbClr val="000000"/>
              </a:solidFill>
              <a:miter lim="800000"/>
              <a:headEnd/>
              <a:tailEnd/>
            </a:ln>
          </p:spPr>
          <p:txBody>
            <a:bodyPr/>
            <a:lstStyle/>
            <a:p>
              <a:endParaRPr lang="it-IT"/>
            </a:p>
          </p:txBody>
        </p:sp>
        <p:sp>
          <p:nvSpPr>
            <p:cNvPr id="11340" name="Rectangle 87"/>
            <p:cNvSpPr>
              <a:spLocks noChangeArrowheads="1"/>
            </p:cNvSpPr>
            <p:nvPr/>
          </p:nvSpPr>
          <p:spPr bwMode="auto">
            <a:xfrm>
              <a:off x="2444" y="322"/>
              <a:ext cx="822"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Potentially relevant papers </a:t>
              </a:r>
              <a:endParaRPr lang="it-IT" sz="2400">
                <a:latin typeface="Times New Roman" pitchFamily="18" charset="0"/>
                <a:ea typeface="ＭＳ Ｐゴシック" charset="-128"/>
              </a:endParaRPr>
            </a:p>
          </p:txBody>
        </p:sp>
        <p:sp>
          <p:nvSpPr>
            <p:cNvPr id="11341" name="Rectangle 88"/>
            <p:cNvSpPr>
              <a:spLocks noChangeArrowheads="1"/>
            </p:cNvSpPr>
            <p:nvPr/>
          </p:nvSpPr>
          <p:spPr bwMode="auto">
            <a:xfrm>
              <a:off x="2479" y="410"/>
              <a:ext cx="78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identified from electronic </a:t>
              </a:r>
              <a:endParaRPr lang="it-IT" sz="2400">
                <a:latin typeface="Times New Roman" pitchFamily="18" charset="0"/>
                <a:ea typeface="ＭＳ Ｐゴシック" charset="-128"/>
              </a:endParaRPr>
            </a:p>
          </p:txBody>
        </p:sp>
        <p:sp>
          <p:nvSpPr>
            <p:cNvPr id="11342" name="Rectangle 89"/>
            <p:cNvSpPr>
              <a:spLocks noChangeArrowheads="1"/>
            </p:cNvSpPr>
            <p:nvPr/>
          </p:nvSpPr>
          <p:spPr bwMode="auto">
            <a:xfrm>
              <a:off x="2704" y="497"/>
              <a:ext cx="299"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databases</a:t>
              </a:r>
              <a:endParaRPr lang="it-IT" sz="2400">
                <a:latin typeface="Times New Roman" pitchFamily="18" charset="0"/>
                <a:ea typeface="ＭＳ Ｐゴシック" charset="-128"/>
              </a:endParaRPr>
            </a:p>
          </p:txBody>
        </p:sp>
        <p:sp>
          <p:nvSpPr>
            <p:cNvPr id="11343" name="Rectangle 90"/>
            <p:cNvSpPr>
              <a:spLocks noChangeArrowheads="1"/>
            </p:cNvSpPr>
            <p:nvPr/>
          </p:nvSpPr>
          <p:spPr bwMode="auto">
            <a:xfrm>
              <a:off x="2769" y="671"/>
              <a:ext cx="20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n=205</a:t>
              </a:r>
              <a:endParaRPr lang="it-IT" sz="2400">
                <a:latin typeface="Times New Roman" pitchFamily="18" charset="0"/>
                <a:ea typeface="ＭＳ Ｐゴシック" charset="-128"/>
              </a:endParaRPr>
            </a:p>
          </p:txBody>
        </p:sp>
        <p:sp>
          <p:nvSpPr>
            <p:cNvPr id="11344" name="Rectangle 91"/>
            <p:cNvSpPr>
              <a:spLocks noChangeArrowheads="1"/>
            </p:cNvSpPr>
            <p:nvPr/>
          </p:nvSpPr>
          <p:spPr bwMode="auto">
            <a:xfrm>
              <a:off x="1335" y="904"/>
              <a:ext cx="1149" cy="418"/>
            </a:xfrm>
            <a:prstGeom prst="rect">
              <a:avLst/>
            </a:prstGeom>
            <a:noFill/>
            <a:ln w="7938" cap="rnd">
              <a:solidFill>
                <a:srgbClr val="000000"/>
              </a:solidFill>
              <a:miter lim="800000"/>
              <a:headEnd/>
              <a:tailEnd/>
            </a:ln>
          </p:spPr>
          <p:txBody>
            <a:bodyPr/>
            <a:lstStyle/>
            <a:p>
              <a:endParaRPr lang="it-IT"/>
            </a:p>
          </p:txBody>
        </p:sp>
        <p:sp>
          <p:nvSpPr>
            <p:cNvPr id="11345" name="Rectangle 92"/>
            <p:cNvSpPr>
              <a:spLocks noChangeArrowheads="1"/>
            </p:cNvSpPr>
            <p:nvPr/>
          </p:nvSpPr>
          <p:spPr bwMode="auto">
            <a:xfrm>
              <a:off x="1446" y="934"/>
              <a:ext cx="930"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Additionally identified papers </a:t>
              </a:r>
              <a:endParaRPr lang="it-IT" sz="2400">
                <a:latin typeface="Times New Roman" pitchFamily="18" charset="0"/>
                <a:ea typeface="ＭＳ Ｐゴシック" charset="-128"/>
              </a:endParaRPr>
            </a:p>
          </p:txBody>
        </p:sp>
        <p:sp>
          <p:nvSpPr>
            <p:cNvPr id="11346" name="Rectangle 93"/>
            <p:cNvSpPr>
              <a:spLocks noChangeArrowheads="1"/>
            </p:cNvSpPr>
            <p:nvPr/>
          </p:nvSpPr>
          <p:spPr bwMode="auto">
            <a:xfrm>
              <a:off x="1530" y="1023"/>
              <a:ext cx="75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from citation/references</a:t>
              </a:r>
              <a:endParaRPr lang="it-IT" sz="2400">
                <a:latin typeface="Times New Roman" pitchFamily="18" charset="0"/>
                <a:ea typeface="ＭＳ Ｐゴシック" charset="-128"/>
              </a:endParaRPr>
            </a:p>
          </p:txBody>
        </p:sp>
        <p:sp>
          <p:nvSpPr>
            <p:cNvPr id="11347" name="Rectangle 94"/>
            <p:cNvSpPr>
              <a:spLocks noChangeArrowheads="1"/>
            </p:cNvSpPr>
            <p:nvPr/>
          </p:nvSpPr>
          <p:spPr bwMode="auto">
            <a:xfrm>
              <a:off x="1828" y="1197"/>
              <a:ext cx="170" cy="87"/>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n=14</a:t>
              </a:r>
              <a:endParaRPr lang="it-IT" sz="2400">
                <a:latin typeface="Times New Roman" pitchFamily="18" charset="0"/>
                <a:ea typeface="ＭＳ Ｐゴシック" charset="-128"/>
              </a:endParaRPr>
            </a:p>
          </p:txBody>
        </p:sp>
        <p:sp>
          <p:nvSpPr>
            <p:cNvPr id="11348" name="Rectangle 95"/>
            <p:cNvSpPr>
              <a:spLocks noChangeArrowheads="1"/>
            </p:cNvSpPr>
            <p:nvPr/>
          </p:nvSpPr>
          <p:spPr bwMode="auto">
            <a:xfrm>
              <a:off x="3289" y="904"/>
              <a:ext cx="1149" cy="412"/>
            </a:xfrm>
            <a:prstGeom prst="rect">
              <a:avLst/>
            </a:prstGeom>
            <a:noFill/>
            <a:ln w="7938" cap="rnd">
              <a:solidFill>
                <a:srgbClr val="000000"/>
              </a:solidFill>
              <a:miter lim="800000"/>
              <a:headEnd/>
              <a:tailEnd/>
            </a:ln>
          </p:spPr>
          <p:txBody>
            <a:bodyPr/>
            <a:lstStyle/>
            <a:p>
              <a:endParaRPr lang="it-IT"/>
            </a:p>
          </p:txBody>
        </p:sp>
        <p:sp>
          <p:nvSpPr>
            <p:cNvPr id="11349" name="Rectangle 96"/>
            <p:cNvSpPr>
              <a:spLocks noChangeArrowheads="1"/>
            </p:cNvSpPr>
            <p:nvPr/>
          </p:nvSpPr>
          <p:spPr bwMode="auto">
            <a:xfrm>
              <a:off x="3338" y="934"/>
              <a:ext cx="966"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Papers found after main search</a:t>
              </a:r>
              <a:endParaRPr lang="it-IT" sz="2400">
                <a:latin typeface="Times New Roman" pitchFamily="18" charset="0"/>
                <a:ea typeface="ＭＳ Ｐゴシック" charset="-128"/>
              </a:endParaRPr>
            </a:p>
          </p:txBody>
        </p:sp>
        <p:sp>
          <p:nvSpPr>
            <p:cNvPr id="11350" name="Rectangle 97"/>
            <p:cNvSpPr>
              <a:spLocks noChangeArrowheads="1"/>
            </p:cNvSpPr>
            <p:nvPr/>
          </p:nvSpPr>
          <p:spPr bwMode="auto">
            <a:xfrm>
              <a:off x="3802" y="1110"/>
              <a:ext cx="14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n= 4</a:t>
              </a:r>
              <a:endParaRPr lang="it-IT" sz="2400">
                <a:latin typeface="Times New Roman" pitchFamily="18" charset="0"/>
                <a:ea typeface="ＭＳ Ｐゴシック" charset="-128"/>
              </a:endParaRPr>
            </a:p>
          </p:txBody>
        </p:sp>
        <p:grpSp>
          <p:nvGrpSpPr>
            <p:cNvPr id="11351" name="Group 98"/>
            <p:cNvGrpSpPr>
              <a:grpSpLocks/>
            </p:cNvGrpSpPr>
            <p:nvPr/>
          </p:nvGrpSpPr>
          <p:grpSpPr bwMode="auto">
            <a:xfrm>
              <a:off x="2216" y="1747"/>
              <a:ext cx="1196" cy="586"/>
              <a:chOff x="2216" y="1747"/>
              <a:chExt cx="1196" cy="586"/>
            </a:xfrm>
          </p:grpSpPr>
          <p:sp>
            <p:nvSpPr>
              <p:cNvPr id="11409" name="Rectangle 99"/>
              <p:cNvSpPr>
                <a:spLocks noChangeArrowheads="1"/>
              </p:cNvSpPr>
              <p:nvPr/>
            </p:nvSpPr>
            <p:spPr bwMode="auto">
              <a:xfrm>
                <a:off x="2216" y="1747"/>
                <a:ext cx="1196" cy="586"/>
              </a:xfrm>
              <a:prstGeom prst="rect">
                <a:avLst/>
              </a:prstGeom>
              <a:solidFill>
                <a:srgbClr val="EAEAEA"/>
              </a:solidFill>
              <a:ln w="9525">
                <a:noFill/>
                <a:miter lim="800000"/>
                <a:headEnd/>
                <a:tailEnd/>
              </a:ln>
            </p:spPr>
            <p:txBody>
              <a:bodyPr/>
              <a:lstStyle/>
              <a:p>
                <a:endParaRPr lang="it-IT"/>
              </a:p>
            </p:txBody>
          </p:sp>
          <p:sp>
            <p:nvSpPr>
              <p:cNvPr id="11410" name="Rectangle 100"/>
              <p:cNvSpPr>
                <a:spLocks noChangeArrowheads="1"/>
              </p:cNvSpPr>
              <p:nvPr/>
            </p:nvSpPr>
            <p:spPr bwMode="auto">
              <a:xfrm>
                <a:off x="2216" y="1747"/>
                <a:ext cx="1196" cy="586"/>
              </a:xfrm>
              <a:prstGeom prst="rect">
                <a:avLst/>
              </a:prstGeom>
              <a:noFill/>
              <a:ln w="7938" cap="rnd">
                <a:solidFill>
                  <a:srgbClr val="000000"/>
                </a:solidFill>
                <a:miter lim="800000"/>
                <a:headEnd/>
                <a:tailEnd/>
              </a:ln>
            </p:spPr>
            <p:txBody>
              <a:bodyPr/>
              <a:lstStyle/>
              <a:p>
                <a:endParaRPr lang="it-IT"/>
              </a:p>
            </p:txBody>
          </p:sp>
        </p:grpSp>
        <p:sp>
          <p:nvSpPr>
            <p:cNvPr id="11352" name="Rectangle 101"/>
            <p:cNvSpPr>
              <a:spLocks noChangeArrowheads="1"/>
            </p:cNvSpPr>
            <p:nvPr/>
          </p:nvSpPr>
          <p:spPr bwMode="auto">
            <a:xfrm>
              <a:off x="2351" y="1778"/>
              <a:ext cx="926"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Total papers retrieved in </a:t>
              </a:r>
              <a:endParaRPr lang="it-IT" sz="2400">
                <a:latin typeface="Times New Roman" pitchFamily="18" charset="0"/>
                <a:ea typeface="ＭＳ Ｐゴシック" charset="-128"/>
              </a:endParaRPr>
            </a:p>
          </p:txBody>
        </p:sp>
        <p:sp>
          <p:nvSpPr>
            <p:cNvPr id="11353" name="Rectangle 102"/>
            <p:cNvSpPr>
              <a:spLocks noChangeArrowheads="1"/>
            </p:cNvSpPr>
            <p:nvPr/>
          </p:nvSpPr>
          <p:spPr bwMode="auto">
            <a:xfrm>
              <a:off x="2563" y="1881"/>
              <a:ext cx="511"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abstract from </a:t>
              </a:r>
              <a:endParaRPr lang="it-IT" sz="2400">
                <a:latin typeface="Times New Roman" pitchFamily="18" charset="0"/>
                <a:ea typeface="ＭＳ Ｐゴシック" charset="-128"/>
              </a:endParaRPr>
            </a:p>
          </p:txBody>
        </p:sp>
        <p:sp>
          <p:nvSpPr>
            <p:cNvPr id="11354" name="Rectangle 103"/>
            <p:cNvSpPr>
              <a:spLocks noChangeArrowheads="1"/>
            </p:cNvSpPr>
            <p:nvPr/>
          </p:nvSpPr>
          <p:spPr bwMode="auto">
            <a:xfrm>
              <a:off x="2441" y="1984"/>
              <a:ext cx="758"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citations/references</a:t>
              </a:r>
              <a:endParaRPr lang="it-IT" sz="2400">
                <a:latin typeface="Times New Roman" pitchFamily="18" charset="0"/>
                <a:ea typeface="ＭＳ Ｐゴシック" charset="-128"/>
              </a:endParaRPr>
            </a:p>
          </p:txBody>
        </p:sp>
        <p:sp>
          <p:nvSpPr>
            <p:cNvPr id="11355" name="Rectangle 104"/>
            <p:cNvSpPr>
              <a:spLocks noChangeArrowheads="1"/>
            </p:cNvSpPr>
            <p:nvPr/>
          </p:nvSpPr>
          <p:spPr bwMode="auto">
            <a:xfrm>
              <a:off x="2693" y="2190"/>
              <a:ext cx="250" cy="109"/>
            </a:xfrm>
            <a:prstGeom prst="rect">
              <a:avLst/>
            </a:prstGeom>
            <a:noFill/>
            <a:ln w="9525">
              <a:noFill/>
              <a:miter lim="800000"/>
              <a:headEnd/>
              <a:tailEnd/>
            </a:ln>
          </p:spPr>
          <p:txBody>
            <a:bodyPr wrap="none" lIns="0" tIns="0" rIns="0" bIns="0">
              <a:spAutoFit/>
            </a:bodyPr>
            <a:lstStyle/>
            <a:p>
              <a:pPr eaLnBrk="0" hangingPunct="0"/>
              <a:r>
                <a:rPr lang="it-IT" sz="1100">
                  <a:solidFill>
                    <a:srgbClr val="000000"/>
                  </a:solidFill>
                  <a:ea typeface="ＭＳ Ｐゴシック" charset="-128"/>
                </a:rPr>
                <a:t>n=223</a:t>
              </a:r>
              <a:endParaRPr lang="it-IT" sz="2400">
                <a:latin typeface="Times New Roman" pitchFamily="18" charset="0"/>
                <a:ea typeface="ＭＳ Ｐゴシック" charset="-128"/>
              </a:endParaRPr>
            </a:p>
          </p:txBody>
        </p:sp>
        <p:grpSp>
          <p:nvGrpSpPr>
            <p:cNvPr id="11356" name="Group 105"/>
            <p:cNvGrpSpPr>
              <a:grpSpLocks/>
            </p:cNvGrpSpPr>
            <p:nvPr/>
          </p:nvGrpSpPr>
          <p:grpSpPr bwMode="auto">
            <a:xfrm>
              <a:off x="2752" y="3406"/>
              <a:ext cx="1005" cy="479"/>
              <a:chOff x="2752" y="3406"/>
              <a:chExt cx="1005" cy="479"/>
            </a:xfrm>
          </p:grpSpPr>
          <p:sp>
            <p:nvSpPr>
              <p:cNvPr id="11407" name="Rectangle 106"/>
              <p:cNvSpPr>
                <a:spLocks noChangeArrowheads="1"/>
              </p:cNvSpPr>
              <p:nvPr/>
            </p:nvSpPr>
            <p:spPr bwMode="auto">
              <a:xfrm>
                <a:off x="2752" y="3406"/>
                <a:ext cx="1005" cy="479"/>
              </a:xfrm>
              <a:prstGeom prst="rect">
                <a:avLst/>
              </a:prstGeom>
              <a:solidFill>
                <a:srgbClr val="EAEAEA"/>
              </a:solidFill>
              <a:ln w="9525">
                <a:noFill/>
                <a:miter lim="800000"/>
                <a:headEnd/>
                <a:tailEnd/>
              </a:ln>
            </p:spPr>
            <p:txBody>
              <a:bodyPr/>
              <a:lstStyle/>
              <a:p>
                <a:endParaRPr lang="it-IT"/>
              </a:p>
            </p:txBody>
          </p:sp>
          <p:sp>
            <p:nvSpPr>
              <p:cNvPr id="11408" name="Rectangle 107"/>
              <p:cNvSpPr>
                <a:spLocks noChangeArrowheads="1"/>
              </p:cNvSpPr>
              <p:nvPr/>
            </p:nvSpPr>
            <p:spPr bwMode="auto">
              <a:xfrm>
                <a:off x="2752" y="3406"/>
                <a:ext cx="1005" cy="479"/>
              </a:xfrm>
              <a:prstGeom prst="rect">
                <a:avLst/>
              </a:prstGeom>
              <a:noFill/>
              <a:ln w="7938" cap="rnd">
                <a:solidFill>
                  <a:srgbClr val="000000"/>
                </a:solidFill>
                <a:miter lim="800000"/>
                <a:headEnd/>
                <a:tailEnd/>
              </a:ln>
            </p:spPr>
            <p:txBody>
              <a:bodyPr/>
              <a:lstStyle/>
              <a:p>
                <a:endParaRPr lang="it-IT"/>
              </a:p>
            </p:txBody>
          </p:sp>
        </p:grpSp>
        <p:sp>
          <p:nvSpPr>
            <p:cNvPr id="11357" name="Rectangle 108"/>
            <p:cNvSpPr>
              <a:spLocks noChangeArrowheads="1"/>
            </p:cNvSpPr>
            <p:nvPr/>
          </p:nvSpPr>
          <p:spPr bwMode="auto">
            <a:xfrm>
              <a:off x="2915" y="3434"/>
              <a:ext cx="346"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Included</a:t>
              </a:r>
              <a:endParaRPr lang="it-IT" sz="2400">
                <a:latin typeface="Times New Roman" pitchFamily="18" charset="0"/>
                <a:ea typeface="ＭＳ Ｐゴシック" charset="-128"/>
              </a:endParaRPr>
            </a:p>
          </p:txBody>
        </p:sp>
        <p:sp>
          <p:nvSpPr>
            <p:cNvPr id="11358" name="Rectangle 109"/>
            <p:cNvSpPr>
              <a:spLocks noChangeArrowheads="1"/>
            </p:cNvSpPr>
            <p:nvPr/>
          </p:nvSpPr>
          <p:spPr bwMode="auto">
            <a:xfrm>
              <a:off x="3292" y="3434"/>
              <a:ext cx="276"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studies</a:t>
              </a:r>
              <a:endParaRPr lang="it-IT" sz="2400">
                <a:latin typeface="Times New Roman" pitchFamily="18" charset="0"/>
                <a:ea typeface="ＭＳ Ｐゴシック" charset="-128"/>
              </a:endParaRPr>
            </a:p>
          </p:txBody>
        </p:sp>
        <p:sp>
          <p:nvSpPr>
            <p:cNvPr id="11359" name="Rectangle 110"/>
            <p:cNvSpPr>
              <a:spLocks noChangeArrowheads="1"/>
            </p:cNvSpPr>
            <p:nvPr/>
          </p:nvSpPr>
          <p:spPr bwMode="auto">
            <a:xfrm>
              <a:off x="3155" y="3640"/>
              <a:ext cx="204"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n=24</a:t>
              </a:r>
              <a:endParaRPr lang="it-IT" sz="2400">
                <a:latin typeface="Times New Roman" pitchFamily="18" charset="0"/>
                <a:ea typeface="ＭＳ Ｐゴシック" charset="-128"/>
              </a:endParaRPr>
            </a:p>
          </p:txBody>
        </p:sp>
        <p:sp>
          <p:nvSpPr>
            <p:cNvPr id="11360" name="Rectangle 111"/>
            <p:cNvSpPr>
              <a:spLocks noChangeArrowheads="1"/>
            </p:cNvSpPr>
            <p:nvPr/>
          </p:nvSpPr>
          <p:spPr bwMode="auto">
            <a:xfrm>
              <a:off x="3008" y="3743"/>
              <a:ext cx="123"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(32 </a:t>
              </a:r>
              <a:endParaRPr lang="it-IT" sz="2400">
                <a:latin typeface="Times New Roman" pitchFamily="18" charset="0"/>
                <a:ea typeface="ＭＳ Ｐゴシック" charset="-128"/>
              </a:endParaRPr>
            </a:p>
          </p:txBody>
        </p:sp>
        <p:sp>
          <p:nvSpPr>
            <p:cNvPr id="11361" name="Rectangle 112"/>
            <p:cNvSpPr>
              <a:spLocks noChangeArrowheads="1"/>
            </p:cNvSpPr>
            <p:nvPr/>
          </p:nvSpPr>
          <p:spPr bwMode="auto">
            <a:xfrm>
              <a:off x="3155" y="3743"/>
              <a:ext cx="297"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cohorts</a:t>
              </a:r>
              <a:endParaRPr lang="it-IT" sz="2400">
                <a:latin typeface="Times New Roman" pitchFamily="18" charset="0"/>
                <a:ea typeface="ＭＳ Ｐゴシック" charset="-128"/>
              </a:endParaRPr>
            </a:p>
          </p:txBody>
        </p:sp>
        <p:sp>
          <p:nvSpPr>
            <p:cNvPr id="11362" name="Rectangle 113"/>
            <p:cNvSpPr>
              <a:spLocks noChangeArrowheads="1"/>
            </p:cNvSpPr>
            <p:nvPr/>
          </p:nvSpPr>
          <p:spPr bwMode="auto">
            <a:xfrm>
              <a:off x="3471" y="3743"/>
              <a:ext cx="32" cy="107"/>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63" name="Freeform 114"/>
            <p:cNvSpPr>
              <a:spLocks noEditPoints="1"/>
            </p:cNvSpPr>
            <p:nvPr/>
          </p:nvSpPr>
          <p:spPr bwMode="auto">
            <a:xfrm>
              <a:off x="2807" y="789"/>
              <a:ext cx="44" cy="958"/>
            </a:xfrm>
            <a:custGeom>
              <a:avLst/>
              <a:gdLst>
                <a:gd name="T0" fmla="*/ 30 w 44"/>
                <a:gd name="T1" fmla="*/ 0 h 958"/>
                <a:gd name="T2" fmla="*/ 30 w 44"/>
                <a:gd name="T3" fmla="*/ 921 h 958"/>
                <a:gd name="T4" fmla="*/ 15 w 44"/>
                <a:gd name="T5" fmla="*/ 921 h 958"/>
                <a:gd name="T6" fmla="*/ 15 w 44"/>
                <a:gd name="T7" fmla="*/ 0 h 958"/>
                <a:gd name="T8" fmla="*/ 30 w 44"/>
                <a:gd name="T9" fmla="*/ 0 h 958"/>
                <a:gd name="T10" fmla="*/ 44 w 44"/>
                <a:gd name="T11" fmla="*/ 913 h 958"/>
                <a:gd name="T12" fmla="*/ 22 w 44"/>
                <a:gd name="T13" fmla="*/ 958 h 958"/>
                <a:gd name="T14" fmla="*/ 0 w 44"/>
                <a:gd name="T15" fmla="*/ 913 h 958"/>
                <a:gd name="T16" fmla="*/ 44 w 44"/>
                <a:gd name="T17" fmla="*/ 913 h 9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958"/>
                <a:gd name="T29" fmla="*/ 44 w 44"/>
                <a:gd name="T30" fmla="*/ 958 h 9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958">
                  <a:moveTo>
                    <a:pt x="30" y="0"/>
                  </a:moveTo>
                  <a:lnTo>
                    <a:pt x="30" y="921"/>
                  </a:lnTo>
                  <a:lnTo>
                    <a:pt x="15" y="921"/>
                  </a:lnTo>
                  <a:lnTo>
                    <a:pt x="15" y="0"/>
                  </a:lnTo>
                  <a:lnTo>
                    <a:pt x="30" y="0"/>
                  </a:lnTo>
                  <a:close/>
                  <a:moveTo>
                    <a:pt x="44" y="913"/>
                  </a:moveTo>
                  <a:lnTo>
                    <a:pt x="22" y="958"/>
                  </a:lnTo>
                  <a:lnTo>
                    <a:pt x="0" y="913"/>
                  </a:lnTo>
                  <a:lnTo>
                    <a:pt x="44" y="913"/>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364" name="Freeform 115"/>
            <p:cNvSpPr>
              <a:spLocks noEditPoints="1"/>
            </p:cNvSpPr>
            <p:nvPr/>
          </p:nvSpPr>
          <p:spPr bwMode="auto">
            <a:xfrm>
              <a:off x="1905" y="1319"/>
              <a:ext cx="503" cy="389"/>
            </a:xfrm>
            <a:custGeom>
              <a:avLst/>
              <a:gdLst>
                <a:gd name="T0" fmla="*/ 9 w 503"/>
                <a:gd name="T1" fmla="*/ 0 h 389"/>
                <a:gd name="T2" fmla="*/ 478 w 503"/>
                <a:gd name="T3" fmla="*/ 361 h 389"/>
                <a:gd name="T4" fmla="*/ 469 w 503"/>
                <a:gd name="T5" fmla="*/ 372 h 389"/>
                <a:gd name="T6" fmla="*/ 0 w 503"/>
                <a:gd name="T7" fmla="*/ 12 h 389"/>
                <a:gd name="T8" fmla="*/ 9 w 503"/>
                <a:gd name="T9" fmla="*/ 0 h 389"/>
                <a:gd name="T10" fmla="*/ 481 w 503"/>
                <a:gd name="T11" fmla="*/ 344 h 389"/>
                <a:gd name="T12" fmla="*/ 503 w 503"/>
                <a:gd name="T13" fmla="*/ 389 h 389"/>
                <a:gd name="T14" fmla="*/ 454 w 503"/>
                <a:gd name="T15" fmla="*/ 380 h 389"/>
                <a:gd name="T16" fmla="*/ 481 w 503"/>
                <a:gd name="T17" fmla="*/ 344 h 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89"/>
                <a:gd name="T29" fmla="*/ 503 w 503"/>
                <a:gd name="T30" fmla="*/ 389 h 3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89">
                  <a:moveTo>
                    <a:pt x="9" y="0"/>
                  </a:moveTo>
                  <a:lnTo>
                    <a:pt x="478" y="361"/>
                  </a:lnTo>
                  <a:lnTo>
                    <a:pt x="469" y="372"/>
                  </a:lnTo>
                  <a:lnTo>
                    <a:pt x="0" y="12"/>
                  </a:lnTo>
                  <a:lnTo>
                    <a:pt x="9" y="0"/>
                  </a:lnTo>
                  <a:close/>
                  <a:moveTo>
                    <a:pt x="481" y="344"/>
                  </a:moveTo>
                  <a:lnTo>
                    <a:pt x="503" y="389"/>
                  </a:lnTo>
                  <a:lnTo>
                    <a:pt x="454" y="380"/>
                  </a:lnTo>
                  <a:lnTo>
                    <a:pt x="481" y="344"/>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365" name="Freeform 116"/>
            <p:cNvSpPr>
              <a:spLocks noEditPoints="1"/>
            </p:cNvSpPr>
            <p:nvPr/>
          </p:nvSpPr>
          <p:spPr bwMode="auto">
            <a:xfrm>
              <a:off x="3251" y="1312"/>
              <a:ext cx="610" cy="396"/>
            </a:xfrm>
            <a:custGeom>
              <a:avLst/>
              <a:gdLst>
                <a:gd name="T0" fmla="*/ 610 w 610"/>
                <a:gd name="T1" fmla="*/ 12 h 396"/>
                <a:gd name="T2" fmla="*/ 35 w 610"/>
                <a:gd name="T3" fmla="*/ 382 h 396"/>
                <a:gd name="T4" fmla="*/ 27 w 610"/>
                <a:gd name="T5" fmla="*/ 370 h 396"/>
                <a:gd name="T6" fmla="*/ 602 w 610"/>
                <a:gd name="T7" fmla="*/ 0 h 396"/>
                <a:gd name="T8" fmla="*/ 610 w 610"/>
                <a:gd name="T9" fmla="*/ 12 h 396"/>
                <a:gd name="T10" fmla="*/ 49 w 610"/>
                <a:gd name="T11" fmla="*/ 391 h 396"/>
                <a:gd name="T12" fmla="*/ 0 w 610"/>
                <a:gd name="T13" fmla="*/ 396 h 396"/>
                <a:gd name="T14" fmla="*/ 25 w 610"/>
                <a:gd name="T15" fmla="*/ 353 h 396"/>
                <a:gd name="T16" fmla="*/ 49 w 610"/>
                <a:gd name="T17" fmla="*/ 391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0"/>
                <a:gd name="T28" fmla="*/ 0 h 396"/>
                <a:gd name="T29" fmla="*/ 610 w 610"/>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0" h="396">
                  <a:moveTo>
                    <a:pt x="610" y="12"/>
                  </a:moveTo>
                  <a:lnTo>
                    <a:pt x="35" y="382"/>
                  </a:lnTo>
                  <a:lnTo>
                    <a:pt x="27" y="370"/>
                  </a:lnTo>
                  <a:lnTo>
                    <a:pt x="602" y="0"/>
                  </a:lnTo>
                  <a:lnTo>
                    <a:pt x="610" y="12"/>
                  </a:lnTo>
                  <a:close/>
                  <a:moveTo>
                    <a:pt x="49" y="391"/>
                  </a:moveTo>
                  <a:lnTo>
                    <a:pt x="0" y="396"/>
                  </a:lnTo>
                  <a:lnTo>
                    <a:pt x="25" y="353"/>
                  </a:lnTo>
                  <a:lnTo>
                    <a:pt x="49" y="391"/>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366" name="Freeform 117"/>
            <p:cNvSpPr>
              <a:spLocks noEditPoints="1"/>
            </p:cNvSpPr>
            <p:nvPr/>
          </p:nvSpPr>
          <p:spPr bwMode="auto">
            <a:xfrm>
              <a:off x="2749" y="2353"/>
              <a:ext cx="540" cy="275"/>
            </a:xfrm>
            <a:custGeom>
              <a:avLst/>
              <a:gdLst>
                <a:gd name="T0" fmla="*/ 7 w 540"/>
                <a:gd name="T1" fmla="*/ 0 h 275"/>
                <a:gd name="T2" fmla="*/ 510 w 540"/>
                <a:gd name="T3" fmla="*/ 252 h 275"/>
                <a:gd name="T4" fmla="*/ 503 w 540"/>
                <a:gd name="T5" fmla="*/ 265 h 275"/>
                <a:gd name="T6" fmla="*/ 0 w 540"/>
                <a:gd name="T7" fmla="*/ 14 h 275"/>
                <a:gd name="T8" fmla="*/ 7 w 540"/>
                <a:gd name="T9" fmla="*/ 0 h 275"/>
                <a:gd name="T10" fmla="*/ 510 w 540"/>
                <a:gd name="T11" fmla="*/ 235 h 275"/>
                <a:gd name="T12" fmla="*/ 540 w 540"/>
                <a:gd name="T13" fmla="*/ 275 h 275"/>
                <a:gd name="T14" fmla="*/ 490 w 540"/>
                <a:gd name="T15" fmla="*/ 275 h 275"/>
                <a:gd name="T16" fmla="*/ 510 w 540"/>
                <a:gd name="T17" fmla="*/ 235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0"/>
                <a:gd name="T28" fmla="*/ 0 h 275"/>
                <a:gd name="T29" fmla="*/ 540 w 540"/>
                <a:gd name="T30" fmla="*/ 275 h 2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0" h="275">
                  <a:moveTo>
                    <a:pt x="7" y="0"/>
                  </a:moveTo>
                  <a:lnTo>
                    <a:pt x="510" y="252"/>
                  </a:lnTo>
                  <a:lnTo>
                    <a:pt x="503" y="265"/>
                  </a:lnTo>
                  <a:lnTo>
                    <a:pt x="0" y="14"/>
                  </a:lnTo>
                  <a:lnTo>
                    <a:pt x="7" y="0"/>
                  </a:lnTo>
                  <a:close/>
                  <a:moveTo>
                    <a:pt x="510" y="235"/>
                  </a:moveTo>
                  <a:lnTo>
                    <a:pt x="540" y="275"/>
                  </a:lnTo>
                  <a:lnTo>
                    <a:pt x="490" y="275"/>
                  </a:lnTo>
                  <a:lnTo>
                    <a:pt x="510" y="235"/>
                  </a:lnTo>
                  <a:close/>
                </a:path>
              </a:pathLst>
            </a:custGeom>
            <a:solidFill>
              <a:srgbClr val="000000"/>
            </a:solidFill>
            <a:ln w="1588" cap="flat">
              <a:solidFill>
                <a:srgbClr val="000000"/>
              </a:solidFill>
              <a:prstDash val="solid"/>
              <a:bevel/>
              <a:headEnd/>
              <a:tailEnd/>
            </a:ln>
          </p:spPr>
          <p:txBody>
            <a:bodyPr/>
            <a:lstStyle/>
            <a:p>
              <a:endParaRPr lang="it-IT"/>
            </a:p>
          </p:txBody>
        </p:sp>
        <p:grpSp>
          <p:nvGrpSpPr>
            <p:cNvPr id="11367" name="Group 118"/>
            <p:cNvGrpSpPr>
              <a:grpSpLocks/>
            </p:cNvGrpSpPr>
            <p:nvPr/>
          </p:nvGrpSpPr>
          <p:grpSpPr bwMode="auto">
            <a:xfrm>
              <a:off x="2714" y="2628"/>
              <a:ext cx="1005" cy="479"/>
              <a:chOff x="2714" y="2628"/>
              <a:chExt cx="1005" cy="479"/>
            </a:xfrm>
          </p:grpSpPr>
          <p:sp>
            <p:nvSpPr>
              <p:cNvPr id="11405" name="Rectangle 119"/>
              <p:cNvSpPr>
                <a:spLocks noChangeArrowheads="1"/>
              </p:cNvSpPr>
              <p:nvPr/>
            </p:nvSpPr>
            <p:spPr bwMode="auto">
              <a:xfrm>
                <a:off x="2714" y="2628"/>
                <a:ext cx="1005" cy="479"/>
              </a:xfrm>
              <a:prstGeom prst="rect">
                <a:avLst/>
              </a:prstGeom>
              <a:solidFill>
                <a:srgbClr val="EAEAEA"/>
              </a:solidFill>
              <a:ln w="9525">
                <a:noFill/>
                <a:miter lim="800000"/>
                <a:headEnd/>
                <a:tailEnd/>
              </a:ln>
            </p:spPr>
            <p:txBody>
              <a:bodyPr/>
              <a:lstStyle/>
              <a:p>
                <a:endParaRPr lang="it-IT"/>
              </a:p>
            </p:txBody>
          </p:sp>
          <p:sp>
            <p:nvSpPr>
              <p:cNvPr id="11406" name="Rectangle 120"/>
              <p:cNvSpPr>
                <a:spLocks noChangeArrowheads="1"/>
              </p:cNvSpPr>
              <p:nvPr/>
            </p:nvSpPr>
            <p:spPr bwMode="auto">
              <a:xfrm>
                <a:off x="2714" y="2628"/>
                <a:ext cx="1005" cy="479"/>
              </a:xfrm>
              <a:prstGeom prst="rect">
                <a:avLst/>
              </a:prstGeom>
              <a:noFill/>
              <a:ln w="7938" cap="rnd">
                <a:solidFill>
                  <a:srgbClr val="000000"/>
                </a:solidFill>
                <a:miter lim="800000"/>
                <a:headEnd/>
                <a:tailEnd/>
              </a:ln>
            </p:spPr>
            <p:txBody>
              <a:bodyPr/>
              <a:lstStyle/>
              <a:p>
                <a:endParaRPr lang="it-IT"/>
              </a:p>
            </p:txBody>
          </p:sp>
        </p:grpSp>
        <p:sp>
          <p:nvSpPr>
            <p:cNvPr id="11368" name="Rectangle 121"/>
            <p:cNvSpPr>
              <a:spLocks noChangeArrowheads="1"/>
            </p:cNvSpPr>
            <p:nvPr/>
          </p:nvSpPr>
          <p:spPr bwMode="auto">
            <a:xfrm>
              <a:off x="2829" y="2656"/>
              <a:ext cx="740"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Papers retrieved in </a:t>
              </a:r>
              <a:endParaRPr lang="it-IT" sz="2400">
                <a:latin typeface="Times New Roman" pitchFamily="18" charset="0"/>
                <a:ea typeface="ＭＳ Ｐゴシック" charset="-128"/>
              </a:endParaRPr>
            </a:p>
          </p:txBody>
        </p:sp>
        <p:sp>
          <p:nvSpPr>
            <p:cNvPr id="11369" name="Rectangle 122"/>
            <p:cNvSpPr>
              <a:spLocks noChangeArrowheads="1"/>
            </p:cNvSpPr>
            <p:nvPr/>
          </p:nvSpPr>
          <p:spPr bwMode="auto">
            <a:xfrm>
              <a:off x="3063" y="2759"/>
              <a:ext cx="312"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full text</a:t>
              </a:r>
              <a:endParaRPr lang="it-IT" sz="2400">
                <a:latin typeface="Times New Roman" pitchFamily="18" charset="0"/>
                <a:ea typeface="ＭＳ Ｐゴシック" charset="-128"/>
              </a:endParaRPr>
            </a:p>
          </p:txBody>
        </p:sp>
        <p:sp>
          <p:nvSpPr>
            <p:cNvPr id="11370" name="Rectangle 123"/>
            <p:cNvSpPr>
              <a:spLocks noChangeArrowheads="1"/>
            </p:cNvSpPr>
            <p:nvPr/>
          </p:nvSpPr>
          <p:spPr bwMode="auto">
            <a:xfrm>
              <a:off x="3117" y="2965"/>
              <a:ext cx="204" cy="109"/>
            </a:xfrm>
            <a:prstGeom prst="rect">
              <a:avLst/>
            </a:prstGeom>
            <a:noFill/>
            <a:ln w="9525">
              <a:noFill/>
              <a:miter lim="800000"/>
              <a:headEnd/>
              <a:tailEnd/>
            </a:ln>
          </p:spPr>
          <p:txBody>
            <a:bodyPr wrap="none" lIns="0" tIns="0" rIns="0" bIns="0">
              <a:spAutoFit/>
            </a:bodyPr>
            <a:lstStyle/>
            <a:p>
              <a:pPr eaLnBrk="0" hangingPunct="0"/>
              <a:r>
                <a:rPr lang="it-IT" sz="1100" b="1">
                  <a:solidFill>
                    <a:srgbClr val="000000"/>
                  </a:solidFill>
                  <a:ea typeface="ＭＳ Ｐゴシック" charset="-128"/>
                </a:rPr>
                <a:t>n=36</a:t>
              </a:r>
              <a:endParaRPr lang="it-IT" sz="2400">
                <a:latin typeface="Times New Roman" pitchFamily="18" charset="0"/>
                <a:ea typeface="ＭＳ Ｐゴシック" charset="-128"/>
              </a:endParaRPr>
            </a:p>
          </p:txBody>
        </p:sp>
        <p:sp>
          <p:nvSpPr>
            <p:cNvPr id="11371" name="Freeform 124"/>
            <p:cNvSpPr>
              <a:spLocks noEditPoints="1"/>
            </p:cNvSpPr>
            <p:nvPr/>
          </p:nvSpPr>
          <p:spPr bwMode="auto">
            <a:xfrm>
              <a:off x="3229" y="3088"/>
              <a:ext cx="44" cy="307"/>
            </a:xfrm>
            <a:custGeom>
              <a:avLst/>
              <a:gdLst>
                <a:gd name="T0" fmla="*/ 29 w 44"/>
                <a:gd name="T1" fmla="*/ 0 h 307"/>
                <a:gd name="T2" fmla="*/ 29 w 44"/>
                <a:gd name="T3" fmla="*/ 269 h 307"/>
                <a:gd name="T4" fmla="*/ 14 w 44"/>
                <a:gd name="T5" fmla="*/ 269 h 307"/>
                <a:gd name="T6" fmla="*/ 14 w 44"/>
                <a:gd name="T7" fmla="*/ 0 h 307"/>
                <a:gd name="T8" fmla="*/ 29 w 44"/>
                <a:gd name="T9" fmla="*/ 0 h 307"/>
                <a:gd name="T10" fmla="*/ 44 w 44"/>
                <a:gd name="T11" fmla="*/ 262 h 307"/>
                <a:gd name="T12" fmla="*/ 22 w 44"/>
                <a:gd name="T13" fmla="*/ 307 h 307"/>
                <a:gd name="T14" fmla="*/ 0 w 44"/>
                <a:gd name="T15" fmla="*/ 262 h 307"/>
                <a:gd name="T16" fmla="*/ 44 w 44"/>
                <a:gd name="T17" fmla="*/ 262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07"/>
                <a:gd name="T29" fmla="*/ 44 w 44"/>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07">
                  <a:moveTo>
                    <a:pt x="29" y="0"/>
                  </a:moveTo>
                  <a:lnTo>
                    <a:pt x="29" y="269"/>
                  </a:lnTo>
                  <a:lnTo>
                    <a:pt x="14" y="269"/>
                  </a:lnTo>
                  <a:lnTo>
                    <a:pt x="14" y="0"/>
                  </a:lnTo>
                  <a:lnTo>
                    <a:pt x="29" y="0"/>
                  </a:lnTo>
                  <a:close/>
                  <a:moveTo>
                    <a:pt x="44" y="262"/>
                  </a:moveTo>
                  <a:lnTo>
                    <a:pt x="22" y="307"/>
                  </a:lnTo>
                  <a:lnTo>
                    <a:pt x="0" y="262"/>
                  </a:lnTo>
                  <a:lnTo>
                    <a:pt x="44" y="262"/>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372" name="Rectangle 125"/>
            <p:cNvSpPr>
              <a:spLocks noChangeArrowheads="1"/>
            </p:cNvSpPr>
            <p:nvPr/>
          </p:nvSpPr>
          <p:spPr bwMode="auto">
            <a:xfrm>
              <a:off x="1335" y="2819"/>
              <a:ext cx="1034" cy="970"/>
            </a:xfrm>
            <a:prstGeom prst="rect">
              <a:avLst/>
            </a:prstGeom>
            <a:noFill/>
            <a:ln w="7938" cap="rnd">
              <a:solidFill>
                <a:srgbClr val="000000"/>
              </a:solidFill>
              <a:miter lim="800000"/>
              <a:headEnd/>
              <a:tailEnd/>
            </a:ln>
          </p:spPr>
          <p:txBody>
            <a:bodyPr/>
            <a:lstStyle/>
            <a:p>
              <a:endParaRPr lang="it-IT"/>
            </a:p>
          </p:txBody>
        </p:sp>
        <p:sp>
          <p:nvSpPr>
            <p:cNvPr id="11373" name="Rectangle 126"/>
            <p:cNvSpPr>
              <a:spLocks noChangeArrowheads="1"/>
            </p:cNvSpPr>
            <p:nvPr/>
          </p:nvSpPr>
          <p:spPr bwMode="auto">
            <a:xfrm>
              <a:off x="1384" y="2851"/>
              <a:ext cx="230"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Reason</a:t>
              </a:r>
              <a:endParaRPr lang="it-IT" sz="2400">
                <a:latin typeface="Times New Roman" pitchFamily="18" charset="0"/>
                <a:ea typeface="ＭＳ Ｐゴシック" charset="-128"/>
              </a:endParaRPr>
            </a:p>
          </p:txBody>
        </p:sp>
        <p:sp>
          <p:nvSpPr>
            <p:cNvPr id="11374" name="Rectangle 127"/>
            <p:cNvSpPr>
              <a:spLocks noChangeArrowheads="1"/>
            </p:cNvSpPr>
            <p:nvPr/>
          </p:nvSpPr>
          <p:spPr bwMode="auto">
            <a:xfrm>
              <a:off x="1655" y="2851"/>
              <a:ext cx="91"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for</a:t>
              </a:r>
              <a:endParaRPr lang="it-IT" sz="2400">
                <a:latin typeface="Times New Roman" pitchFamily="18" charset="0"/>
                <a:ea typeface="ＭＳ Ｐゴシック" charset="-128"/>
              </a:endParaRPr>
            </a:p>
          </p:txBody>
        </p:sp>
        <p:sp>
          <p:nvSpPr>
            <p:cNvPr id="11375" name="Rectangle 128"/>
            <p:cNvSpPr>
              <a:spLocks noChangeArrowheads="1"/>
            </p:cNvSpPr>
            <p:nvPr/>
          </p:nvSpPr>
          <p:spPr bwMode="auto">
            <a:xfrm>
              <a:off x="1760" y="2851"/>
              <a:ext cx="29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exclusion</a:t>
              </a:r>
              <a:endParaRPr lang="it-IT" sz="2400">
                <a:latin typeface="Times New Roman" pitchFamily="18" charset="0"/>
                <a:ea typeface="ＭＳ Ｐゴシック" charset="-128"/>
              </a:endParaRPr>
            </a:p>
          </p:txBody>
        </p:sp>
        <p:sp>
          <p:nvSpPr>
            <p:cNvPr id="11376" name="Line 129"/>
            <p:cNvSpPr>
              <a:spLocks noChangeShapeType="1"/>
            </p:cNvSpPr>
            <p:nvPr/>
          </p:nvSpPr>
          <p:spPr bwMode="auto">
            <a:xfrm>
              <a:off x="1384" y="2927"/>
              <a:ext cx="680" cy="0"/>
            </a:xfrm>
            <a:prstGeom prst="line">
              <a:avLst/>
            </a:prstGeom>
            <a:noFill/>
            <a:ln w="1588">
              <a:solidFill>
                <a:srgbClr val="000000"/>
              </a:solidFill>
              <a:round/>
              <a:headEnd/>
              <a:tailEnd/>
            </a:ln>
          </p:spPr>
          <p:txBody>
            <a:bodyPr/>
            <a:lstStyle/>
            <a:p>
              <a:endParaRPr lang="it-IT"/>
            </a:p>
          </p:txBody>
        </p:sp>
        <p:sp>
          <p:nvSpPr>
            <p:cNvPr id="11377" name="Rectangle 130"/>
            <p:cNvSpPr>
              <a:spLocks noChangeArrowheads="1"/>
            </p:cNvSpPr>
            <p:nvPr/>
          </p:nvSpPr>
          <p:spPr bwMode="auto">
            <a:xfrm>
              <a:off x="1384" y="2933"/>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78" name="Rectangle 131"/>
            <p:cNvSpPr>
              <a:spLocks noChangeArrowheads="1"/>
            </p:cNvSpPr>
            <p:nvPr/>
          </p:nvSpPr>
          <p:spPr bwMode="auto">
            <a:xfrm>
              <a:off x="1413" y="2938"/>
              <a:ext cx="3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3 </a:t>
              </a:r>
              <a:endParaRPr lang="it-IT" sz="2400">
                <a:latin typeface="Times New Roman" pitchFamily="18" charset="0"/>
                <a:ea typeface="ＭＳ Ｐゴシック" charset="-128"/>
              </a:endParaRPr>
            </a:p>
          </p:txBody>
        </p:sp>
        <p:sp>
          <p:nvSpPr>
            <p:cNvPr id="11379" name="Rectangle 132"/>
            <p:cNvSpPr>
              <a:spLocks noChangeArrowheads="1"/>
            </p:cNvSpPr>
            <p:nvPr/>
          </p:nvSpPr>
          <p:spPr bwMode="auto">
            <a:xfrm>
              <a:off x="1475" y="2938"/>
              <a:ext cx="234"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reviews</a:t>
              </a:r>
              <a:endParaRPr lang="it-IT" sz="2400">
                <a:latin typeface="Times New Roman" pitchFamily="18" charset="0"/>
                <a:ea typeface="ＭＳ Ｐゴシック" charset="-128"/>
              </a:endParaRPr>
            </a:p>
          </p:txBody>
        </p:sp>
        <p:sp>
          <p:nvSpPr>
            <p:cNvPr id="11380" name="Rectangle 133"/>
            <p:cNvSpPr>
              <a:spLocks noChangeArrowheads="1"/>
            </p:cNvSpPr>
            <p:nvPr/>
          </p:nvSpPr>
          <p:spPr bwMode="auto">
            <a:xfrm>
              <a:off x="1384" y="3020"/>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81" name="Rectangle 134"/>
            <p:cNvSpPr>
              <a:spLocks noChangeArrowheads="1"/>
            </p:cNvSpPr>
            <p:nvPr/>
          </p:nvSpPr>
          <p:spPr bwMode="auto">
            <a:xfrm>
              <a:off x="1413" y="3025"/>
              <a:ext cx="83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4 unclear kind of exposure </a:t>
              </a:r>
              <a:endParaRPr lang="it-IT" sz="2400">
                <a:latin typeface="Times New Roman" pitchFamily="18" charset="0"/>
                <a:ea typeface="ＭＳ Ｐゴシック" charset="-128"/>
              </a:endParaRPr>
            </a:p>
          </p:txBody>
        </p:sp>
        <p:sp>
          <p:nvSpPr>
            <p:cNvPr id="11382" name="Rectangle 135"/>
            <p:cNvSpPr>
              <a:spLocks noChangeArrowheads="1"/>
            </p:cNvSpPr>
            <p:nvPr/>
          </p:nvSpPr>
          <p:spPr bwMode="auto">
            <a:xfrm>
              <a:off x="1384" y="3112"/>
              <a:ext cx="62"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to </a:t>
              </a:r>
              <a:endParaRPr lang="it-IT" sz="2400">
                <a:latin typeface="Times New Roman" pitchFamily="18" charset="0"/>
                <a:ea typeface="ＭＳ Ｐゴシック" charset="-128"/>
              </a:endParaRPr>
            </a:p>
          </p:txBody>
        </p:sp>
        <p:sp>
          <p:nvSpPr>
            <p:cNvPr id="11383" name="Rectangle 136"/>
            <p:cNvSpPr>
              <a:spLocks noChangeArrowheads="1"/>
            </p:cNvSpPr>
            <p:nvPr/>
          </p:nvSpPr>
          <p:spPr bwMode="auto">
            <a:xfrm>
              <a:off x="1465" y="3112"/>
              <a:ext cx="25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pdFVIII</a:t>
              </a:r>
              <a:endParaRPr lang="it-IT" sz="2400">
                <a:latin typeface="Times New Roman" pitchFamily="18" charset="0"/>
                <a:ea typeface="ＭＳ Ｐゴシック" charset="-128"/>
              </a:endParaRPr>
            </a:p>
          </p:txBody>
        </p:sp>
        <p:sp>
          <p:nvSpPr>
            <p:cNvPr id="11384" name="Rectangle 137"/>
            <p:cNvSpPr>
              <a:spLocks noChangeArrowheads="1"/>
            </p:cNvSpPr>
            <p:nvPr/>
          </p:nvSpPr>
          <p:spPr bwMode="auto">
            <a:xfrm>
              <a:off x="1717" y="3112"/>
              <a:ext cx="65" cy="87"/>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or </a:t>
              </a:r>
              <a:endParaRPr lang="it-IT" sz="2400">
                <a:latin typeface="Times New Roman" pitchFamily="18" charset="0"/>
                <a:ea typeface="ＭＳ Ｐゴシック" charset="-128"/>
              </a:endParaRPr>
            </a:p>
          </p:txBody>
        </p:sp>
        <p:sp>
          <p:nvSpPr>
            <p:cNvPr id="11385" name="Rectangle 138"/>
            <p:cNvSpPr>
              <a:spLocks noChangeArrowheads="1"/>
            </p:cNvSpPr>
            <p:nvPr/>
          </p:nvSpPr>
          <p:spPr bwMode="auto">
            <a:xfrm>
              <a:off x="1802" y="3112"/>
              <a:ext cx="205"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rFVIII</a:t>
              </a:r>
              <a:endParaRPr lang="it-IT" sz="2400">
                <a:latin typeface="Times New Roman" pitchFamily="18" charset="0"/>
                <a:ea typeface="ＭＳ Ｐゴシック" charset="-128"/>
              </a:endParaRPr>
            </a:p>
          </p:txBody>
        </p:sp>
        <p:sp>
          <p:nvSpPr>
            <p:cNvPr id="11386" name="Rectangle 139"/>
            <p:cNvSpPr>
              <a:spLocks noChangeArrowheads="1"/>
            </p:cNvSpPr>
            <p:nvPr/>
          </p:nvSpPr>
          <p:spPr bwMode="auto">
            <a:xfrm>
              <a:off x="1384" y="3196"/>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87" name="Rectangle 140"/>
            <p:cNvSpPr>
              <a:spLocks noChangeArrowheads="1"/>
            </p:cNvSpPr>
            <p:nvPr/>
          </p:nvSpPr>
          <p:spPr bwMode="auto">
            <a:xfrm>
              <a:off x="1413" y="3201"/>
              <a:ext cx="774"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1 trial reported only data </a:t>
              </a:r>
              <a:endParaRPr lang="it-IT" sz="2400">
                <a:latin typeface="Times New Roman" pitchFamily="18" charset="0"/>
                <a:ea typeface="ＭＳ Ｐゴシック" charset="-128"/>
              </a:endParaRPr>
            </a:p>
          </p:txBody>
        </p:sp>
        <p:sp>
          <p:nvSpPr>
            <p:cNvPr id="11388" name="Rectangle 141"/>
            <p:cNvSpPr>
              <a:spLocks noChangeArrowheads="1"/>
            </p:cNvSpPr>
            <p:nvPr/>
          </p:nvSpPr>
          <p:spPr bwMode="auto">
            <a:xfrm>
              <a:off x="1384" y="3288"/>
              <a:ext cx="30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about HR</a:t>
              </a:r>
              <a:endParaRPr lang="it-IT" sz="2400">
                <a:latin typeface="Times New Roman" pitchFamily="18" charset="0"/>
                <a:ea typeface="ＭＳ Ｐゴシック" charset="-128"/>
              </a:endParaRPr>
            </a:p>
          </p:txBody>
        </p:sp>
        <p:sp>
          <p:nvSpPr>
            <p:cNvPr id="11389" name="Rectangle 142"/>
            <p:cNvSpPr>
              <a:spLocks noChangeArrowheads="1"/>
            </p:cNvSpPr>
            <p:nvPr/>
          </p:nvSpPr>
          <p:spPr bwMode="auto">
            <a:xfrm>
              <a:off x="1384" y="3370"/>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90" name="Rectangle 143"/>
            <p:cNvSpPr>
              <a:spLocks noChangeArrowheads="1"/>
            </p:cNvSpPr>
            <p:nvPr/>
          </p:nvSpPr>
          <p:spPr bwMode="auto">
            <a:xfrm>
              <a:off x="1413" y="3375"/>
              <a:ext cx="733"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2 cumulated data about </a:t>
              </a:r>
              <a:endParaRPr lang="it-IT" sz="2400">
                <a:latin typeface="Times New Roman" pitchFamily="18" charset="0"/>
                <a:ea typeface="ＭＳ Ｐゴシック" charset="-128"/>
              </a:endParaRPr>
            </a:p>
          </p:txBody>
        </p:sp>
        <p:sp>
          <p:nvSpPr>
            <p:cNvPr id="11391" name="Rectangle 144"/>
            <p:cNvSpPr>
              <a:spLocks noChangeArrowheads="1"/>
            </p:cNvSpPr>
            <p:nvPr/>
          </p:nvSpPr>
          <p:spPr bwMode="auto">
            <a:xfrm>
              <a:off x="1384" y="3462"/>
              <a:ext cx="341"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PUPs/non</a:t>
              </a:r>
              <a:endParaRPr lang="it-IT" sz="2400">
                <a:latin typeface="Times New Roman" pitchFamily="18" charset="0"/>
                <a:ea typeface="ＭＳ Ｐゴシック" charset="-128"/>
              </a:endParaRPr>
            </a:p>
          </p:txBody>
        </p:sp>
        <p:sp>
          <p:nvSpPr>
            <p:cNvPr id="11392" name="Rectangle 145"/>
            <p:cNvSpPr>
              <a:spLocks noChangeArrowheads="1"/>
            </p:cNvSpPr>
            <p:nvPr/>
          </p:nvSpPr>
          <p:spPr bwMode="auto">
            <a:xfrm>
              <a:off x="1714" y="3462"/>
              <a:ext cx="24" cy="87"/>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93" name="Rectangle 146"/>
            <p:cNvSpPr>
              <a:spLocks noChangeArrowheads="1"/>
            </p:cNvSpPr>
            <p:nvPr/>
          </p:nvSpPr>
          <p:spPr bwMode="auto">
            <a:xfrm>
              <a:off x="1738" y="3462"/>
              <a:ext cx="17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PUPs</a:t>
              </a:r>
              <a:endParaRPr lang="it-IT" sz="2400">
                <a:latin typeface="Times New Roman" pitchFamily="18" charset="0"/>
                <a:ea typeface="ＭＳ Ｐゴシック" charset="-128"/>
              </a:endParaRPr>
            </a:p>
          </p:txBody>
        </p:sp>
        <p:sp>
          <p:nvSpPr>
            <p:cNvPr id="11394" name="Rectangle 147"/>
            <p:cNvSpPr>
              <a:spLocks noChangeArrowheads="1"/>
            </p:cNvSpPr>
            <p:nvPr/>
          </p:nvSpPr>
          <p:spPr bwMode="auto">
            <a:xfrm>
              <a:off x="1384" y="3546"/>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95" name="Rectangle 148"/>
            <p:cNvSpPr>
              <a:spLocks noChangeArrowheads="1"/>
            </p:cNvSpPr>
            <p:nvPr/>
          </p:nvSpPr>
          <p:spPr bwMode="auto">
            <a:xfrm>
              <a:off x="1413" y="3551"/>
              <a:ext cx="13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1 no </a:t>
              </a:r>
              <a:endParaRPr lang="it-IT" sz="2400">
                <a:latin typeface="Times New Roman" pitchFamily="18" charset="0"/>
                <a:ea typeface="ＭＳ Ｐゴシック" charset="-128"/>
              </a:endParaRPr>
            </a:p>
          </p:txBody>
        </p:sp>
        <p:sp>
          <p:nvSpPr>
            <p:cNvPr id="11396" name="Rectangle 149"/>
            <p:cNvSpPr>
              <a:spLocks noChangeArrowheads="1"/>
            </p:cNvSpPr>
            <p:nvPr/>
          </p:nvSpPr>
          <p:spPr bwMode="auto">
            <a:xfrm>
              <a:off x="1574" y="3551"/>
              <a:ext cx="241"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original</a:t>
              </a:r>
              <a:endParaRPr lang="it-IT" sz="2400">
                <a:latin typeface="Times New Roman" pitchFamily="18" charset="0"/>
                <a:ea typeface="ＭＳ Ｐゴシック" charset="-128"/>
              </a:endParaRPr>
            </a:p>
          </p:txBody>
        </p:sp>
        <p:sp>
          <p:nvSpPr>
            <p:cNvPr id="11397" name="Rectangle 150"/>
            <p:cNvSpPr>
              <a:spLocks noChangeArrowheads="1"/>
            </p:cNvSpPr>
            <p:nvPr/>
          </p:nvSpPr>
          <p:spPr bwMode="auto">
            <a:xfrm>
              <a:off x="1829" y="3551"/>
              <a:ext cx="135"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data</a:t>
              </a:r>
              <a:endParaRPr lang="it-IT" sz="2400">
                <a:latin typeface="Times New Roman" pitchFamily="18" charset="0"/>
                <a:ea typeface="ＭＳ Ｐゴシック" charset="-128"/>
              </a:endParaRPr>
            </a:p>
          </p:txBody>
        </p:sp>
        <p:sp>
          <p:nvSpPr>
            <p:cNvPr id="11398" name="Rectangle 151"/>
            <p:cNvSpPr>
              <a:spLocks noChangeArrowheads="1"/>
            </p:cNvSpPr>
            <p:nvPr/>
          </p:nvSpPr>
          <p:spPr bwMode="auto">
            <a:xfrm>
              <a:off x="1384" y="3633"/>
              <a:ext cx="29" cy="97"/>
            </a:xfrm>
            <a:prstGeom prst="rect">
              <a:avLst/>
            </a:prstGeom>
            <a:noFill/>
            <a:ln w="9525">
              <a:noFill/>
              <a:miter lim="800000"/>
              <a:headEnd/>
              <a:tailEnd/>
            </a:ln>
          </p:spPr>
          <p:txBody>
            <a:bodyPr wrap="none" lIns="0" tIns="0" rIns="0" bIns="0">
              <a:spAutoFit/>
            </a:bodyPr>
            <a:lstStyle/>
            <a:p>
              <a:pPr eaLnBrk="0" hangingPunct="0"/>
              <a:r>
                <a:rPr lang="it-IT" sz="1000">
                  <a:solidFill>
                    <a:srgbClr val="000000"/>
                  </a:solidFill>
                  <a:ea typeface="ＭＳ Ｐゴシック" charset="-128"/>
                </a:rPr>
                <a:t>•</a:t>
              </a:r>
              <a:endParaRPr lang="it-IT" sz="2400">
                <a:latin typeface="Times New Roman" pitchFamily="18" charset="0"/>
                <a:ea typeface="ＭＳ Ｐゴシック" charset="-128"/>
              </a:endParaRPr>
            </a:p>
          </p:txBody>
        </p:sp>
        <p:sp>
          <p:nvSpPr>
            <p:cNvPr id="11399" name="Rectangle 152"/>
            <p:cNvSpPr>
              <a:spLocks noChangeArrowheads="1"/>
            </p:cNvSpPr>
            <p:nvPr/>
          </p:nvSpPr>
          <p:spPr bwMode="auto">
            <a:xfrm>
              <a:off x="1413" y="3638"/>
              <a:ext cx="3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1 </a:t>
              </a:r>
              <a:endParaRPr lang="it-IT" sz="2400">
                <a:latin typeface="Times New Roman" pitchFamily="18" charset="0"/>
                <a:ea typeface="ＭＳ Ｐゴシック" charset="-128"/>
              </a:endParaRPr>
            </a:p>
          </p:txBody>
        </p:sp>
        <p:sp>
          <p:nvSpPr>
            <p:cNvPr id="11400" name="Rectangle 153"/>
            <p:cNvSpPr>
              <a:spLocks noChangeArrowheads="1"/>
            </p:cNvSpPr>
            <p:nvPr/>
          </p:nvSpPr>
          <p:spPr bwMode="auto">
            <a:xfrm>
              <a:off x="1475" y="3638"/>
              <a:ext cx="13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only</a:t>
              </a:r>
              <a:endParaRPr lang="it-IT" sz="2400">
                <a:latin typeface="Times New Roman" pitchFamily="18" charset="0"/>
                <a:ea typeface="ＭＳ Ｐゴシック" charset="-128"/>
              </a:endParaRPr>
            </a:p>
          </p:txBody>
        </p:sp>
        <p:sp>
          <p:nvSpPr>
            <p:cNvPr id="11401" name="Rectangle 154"/>
            <p:cNvSpPr>
              <a:spLocks noChangeArrowheads="1"/>
            </p:cNvSpPr>
            <p:nvPr/>
          </p:nvSpPr>
          <p:spPr bwMode="auto">
            <a:xfrm>
              <a:off x="1647" y="3638"/>
              <a:ext cx="117"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two</a:t>
              </a:r>
              <a:endParaRPr lang="it-IT" sz="2400">
                <a:latin typeface="Times New Roman" pitchFamily="18" charset="0"/>
                <a:ea typeface="ＭＳ Ｐゴシック" charset="-128"/>
              </a:endParaRPr>
            </a:p>
          </p:txBody>
        </p:sp>
        <p:sp>
          <p:nvSpPr>
            <p:cNvPr id="11402" name="Rectangle 155"/>
            <p:cNvSpPr>
              <a:spLocks noChangeArrowheads="1"/>
            </p:cNvSpPr>
            <p:nvPr/>
          </p:nvSpPr>
          <p:spPr bwMode="auto">
            <a:xfrm>
              <a:off x="1780" y="3638"/>
              <a:ext cx="178" cy="89"/>
            </a:xfrm>
            <a:prstGeom prst="rect">
              <a:avLst/>
            </a:prstGeom>
            <a:noFill/>
            <a:ln w="9525">
              <a:noFill/>
              <a:miter lim="800000"/>
              <a:headEnd/>
              <a:tailEnd/>
            </a:ln>
          </p:spPr>
          <p:txBody>
            <a:bodyPr wrap="none" lIns="0" tIns="0" rIns="0" bIns="0">
              <a:spAutoFit/>
            </a:bodyPr>
            <a:lstStyle/>
            <a:p>
              <a:pPr eaLnBrk="0" hangingPunct="0"/>
              <a:r>
                <a:rPr lang="it-IT" sz="900">
                  <a:solidFill>
                    <a:srgbClr val="000000"/>
                  </a:solidFill>
                  <a:ea typeface="ＭＳ Ｐゴシック" charset="-128"/>
                </a:rPr>
                <a:t>PUPs</a:t>
              </a:r>
              <a:endParaRPr lang="it-IT" sz="2400">
                <a:latin typeface="Times New Roman" pitchFamily="18" charset="0"/>
                <a:ea typeface="ＭＳ Ｐゴシック" charset="-128"/>
              </a:endParaRPr>
            </a:p>
          </p:txBody>
        </p:sp>
        <p:sp>
          <p:nvSpPr>
            <p:cNvPr id="11403" name="Freeform 156"/>
            <p:cNvSpPr>
              <a:spLocks noEditPoints="1"/>
            </p:cNvSpPr>
            <p:nvPr/>
          </p:nvSpPr>
          <p:spPr bwMode="auto">
            <a:xfrm>
              <a:off x="2369" y="3219"/>
              <a:ext cx="844" cy="44"/>
            </a:xfrm>
            <a:custGeom>
              <a:avLst/>
              <a:gdLst>
                <a:gd name="T0" fmla="*/ 844 w 844"/>
                <a:gd name="T1" fmla="*/ 30 h 44"/>
                <a:gd name="T2" fmla="*/ 784 w 844"/>
                <a:gd name="T3" fmla="*/ 30 h 44"/>
                <a:gd name="T4" fmla="*/ 784 w 844"/>
                <a:gd name="T5" fmla="*/ 15 h 44"/>
                <a:gd name="T6" fmla="*/ 844 w 844"/>
                <a:gd name="T7" fmla="*/ 15 h 44"/>
                <a:gd name="T8" fmla="*/ 844 w 844"/>
                <a:gd name="T9" fmla="*/ 30 h 44"/>
                <a:gd name="T10" fmla="*/ 740 w 844"/>
                <a:gd name="T11" fmla="*/ 30 h 44"/>
                <a:gd name="T12" fmla="*/ 725 w 844"/>
                <a:gd name="T13" fmla="*/ 30 h 44"/>
                <a:gd name="T14" fmla="*/ 725 w 844"/>
                <a:gd name="T15" fmla="*/ 15 h 44"/>
                <a:gd name="T16" fmla="*/ 740 w 844"/>
                <a:gd name="T17" fmla="*/ 15 h 44"/>
                <a:gd name="T18" fmla="*/ 740 w 844"/>
                <a:gd name="T19" fmla="*/ 30 h 44"/>
                <a:gd name="T20" fmla="*/ 680 w 844"/>
                <a:gd name="T21" fmla="*/ 30 h 44"/>
                <a:gd name="T22" fmla="*/ 621 w 844"/>
                <a:gd name="T23" fmla="*/ 30 h 44"/>
                <a:gd name="T24" fmla="*/ 621 w 844"/>
                <a:gd name="T25" fmla="*/ 15 h 44"/>
                <a:gd name="T26" fmla="*/ 680 w 844"/>
                <a:gd name="T27" fmla="*/ 15 h 44"/>
                <a:gd name="T28" fmla="*/ 680 w 844"/>
                <a:gd name="T29" fmla="*/ 30 h 44"/>
                <a:gd name="T30" fmla="*/ 576 w 844"/>
                <a:gd name="T31" fmla="*/ 30 h 44"/>
                <a:gd name="T32" fmla="*/ 562 w 844"/>
                <a:gd name="T33" fmla="*/ 30 h 44"/>
                <a:gd name="T34" fmla="*/ 562 w 844"/>
                <a:gd name="T35" fmla="*/ 15 h 44"/>
                <a:gd name="T36" fmla="*/ 576 w 844"/>
                <a:gd name="T37" fmla="*/ 15 h 44"/>
                <a:gd name="T38" fmla="*/ 576 w 844"/>
                <a:gd name="T39" fmla="*/ 30 h 44"/>
                <a:gd name="T40" fmla="*/ 517 w 844"/>
                <a:gd name="T41" fmla="*/ 30 h 44"/>
                <a:gd name="T42" fmla="*/ 458 w 844"/>
                <a:gd name="T43" fmla="*/ 30 h 44"/>
                <a:gd name="T44" fmla="*/ 458 w 844"/>
                <a:gd name="T45" fmla="*/ 15 h 44"/>
                <a:gd name="T46" fmla="*/ 517 w 844"/>
                <a:gd name="T47" fmla="*/ 15 h 44"/>
                <a:gd name="T48" fmla="*/ 517 w 844"/>
                <a:gd name="T49" fmla="*/ 30 h 44"/>
                <a:gd name="T50" fmla="*/ 413 w 844"/>
                <a:gd name="T51" fmla="*/ 30 h 44"/>
                <a:gd name="T52" fmla="*/ 398 w 844"/>
                <a:gd name="T53" fmla="*/ 30 h 44"/>
                <a:gd name="T54" fmla="*/ 398 w 844"/>
                <a:gd name="T55" fmla="*/ 15 h 44"/>
                <a:gd name="T56" fmla="*/ 413 w 844"/>
                <a:gd name="T57" fmla="*/ 15 h 44"/>
                <a:gd name="T58" fmla="*/ 413 w 844"/>
                <a:gd name="T59" fmla="*/ 30 h 44"/>
                <a:gd name="T60" fmla="*/ 354 w 844"/>
                <a:gd name="T61" fmla="*/ 30 h 44"/>
                <a:gd name="T62" fmla="*/ 294 w 844"/>
                <a:gd name="T63" fmla="*/ 30 h 44"/>
                <a:gd name="T64" fmla="*/ 294 w 844"/>
                <a:gd name="T65" fmla="*/ 15 h 44"/>
                <a:gd name="T66" fmla="*/ 354 w 844"/>
                <a:gd name="T67" fmla="*/ 15 h 44"/>
                <a:gd name="T68" fmla="*/ 354 w 844"/>
                <a:gd name="T69" fmla="*/ 30 h 44"/>
                <a:gd name="T70" fmla="*/ 250 w 844"/>
                <a:gd name="T71" fmla="*/ 30 h 44"/>
                <a:gd name="T72" fmla="*/ 235 w 844"/>
                <a:gd name="T73" fmla="*/ 30 h 44"/>
                <a:gd name="T74" fmla="*/ 235 w 844"/>
                <a:gd name="T75" fmla="*/ 15 h 44"/>
                <a:gd name="T76" fmla="*/ 250 w 844"/>
                <a:gd name="T77" fmla="*/ 15 h 44"/>
                <a:gd name="T78" fmla="*/ 250 w 844"/>
                <a:gd name="T79" fmla="*/ 30 h 44"/>
                <a:gd name="T80" fmla="*/ 190 w 844"/>
                <a:gd name="T81" fmla="*/ 30 h 44"/>
                <a:gd name="T82" fmla="*/ 131 w 844"/>
                <a:gd name="T83" fmla="*/ 30 h 44"/>
                <a:gd name="T84" fmla="*/ 131 w 844"/>
                <a:gd name="T85" fmla="*/ 15 h 44"/>
                <a:gd name="T86" fmla="*/ 190 w 844"/>
                <a:gd name="T87" fmla="*/ 15 h 44"/>
                <a:gd name="T88" fmla="*/ 190 w 844"/>
                <a:gd name="T89" fmla="*/ 30 h 44"/>
                <a:gd name="T90" fmla="*/ 86 w 844"/>
                <a:gd name="T91" fmla="*/ 30 h 44"/>
                <a:gd name="T92" fmla="*/ 72 w 844"/>
                <a:gd name="T93" fmla="*/ 30 h 44"/>
                <a:gd name="T94" fmla="*/ 72 w 844"/>
                <a:gd name="T95" fmla="*/ 15 h 44"/>
                <a:gd name="T96" fmla="*/ 86 w 844"/>
                <a:gd name="T97" fmla="*/ 15 h 44"/>
                <a:gd name="T98" fmla="*/ 86 w 844"/>
                <a:gd name="T99" fmla="*/ 30 h 44"/>
                <a:gd name="T100" fmla="*/ 44 w 844"/>
                <a:gd name="T101" fmla="*/ 44 h 44"/>
                <a:gd name="T102" fmla="*/ 0 w 844"/>
                <a:gd name="T103" fmla="*/ 22 h 44"/>
                <a:gd name="T104" fmla="*/ 44 w 844"/>
                <a:gd name="T105" fmla="*/ 0 h 44"/>
                <a:gd name="T106" fmla="*/ 44 w 844"/>
                <a:gd name="T107" fmla="*/ 44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4"/>
                <a:gd name="T163" fmla="*/ 0 h 44"/>
                <a:gd name="T164" fmla="*/ 844 w 844"/>
                <a:gd name="T165" fmla="*/ 44 h 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4" h="44">
                  <a:moveTo>
                    <a:pt x="844" y="30"/>
                  </a:moveTo>
                  <a:lnTo>
                    <a:pt x="784" y="30"/>
                  </a:lnTo>
                  <a:lnTo>
                    <a:pt x="784" y="15"/>
                  </a:lnTo>
                  <a:lnTo>
                    <a:pt x="844" y="15"/>
                  </a:lnTo>
                  <a:lnTo>
                    <a:pt x="844" y="30"/>
                  </a:lnTo>
                  <a:close/>
                  <a:moveTo>
                    <a:pt x="740" y="30"/>
                  </a:moveTo>
                  <a:lnTo>
                    <a:pt x="725" y="30"/>
                  </a:lnTo>
                  <a:lnTo>
                    <a:pt x="725" y="15"/>
                  </a:lnTo>
                  <a:lnTo>
                    <a:pt x="740" y="15"/>
                  </a:lnTo>
                  <a:lnTo>
                    <a:pt x="740" y="30"/>
                  </a:lnTo>
                  <a:close/>
                  <a:moveTo>
                    <a:pt x="680" y="30"/>
                  </a:moveTo>
                  <a:lnTo>
                    <a:pt x="621" y="30"/>
                  </a:lnTo>
                  <a:lnTo>
                    <a:pt x="621" y="15"/>
                  </a:lnTo>
                  <a:lnTo>
                    <a:pt x="680" y="15"/>
                  </a:lnTo>
                  <a:lnTo>
                    <a:pt x="680" y="30"/>
                  </a:lnTo>
                  <a:close/>
                  <a:moveTo>
                    <a:pt x="576" y="30"/>
                  </a:moveTo>
                  <a:lnTo>
                    <a:pt x="562" y="30"/>
                  </a:lnTo>
                  <a:lnTo>
                    <a:pt x="562" y="15"/>
                  </a:lnTo>
                  <a:lnTo>
                    <a:pt x="576" y="15"/>
                  </a:lnTo>
                  <a:lnTo>
                    <a:pt x="576" y="30"/>
                  </a:lnTo>
                  <a:close/>
                  <a:moveTo>
                    <a:pt x="517" y="30"/>
                  </a:moveTo>
                  <a:lnTo>
                    <a:pt x="458" y="30"/>
                  </a:lnTo>
                  <a:lnTo>
                    <a:pt x="458" y="15"/>
                  </a:lnTo>
                  <a:lnTo>
                    <a:pt x="517" y="15"/>
                  </a:lnTo>
                  <a:lnTo>
                    <a:pt x="517" y="30"/>
                  </a:lnTo>
                  <a:close/>
                  <a:moveTo>
                    <a:pt x="413" y="30"/>
                  </a:moveTo>
                  <a:lnTo>
                    <a:pt x="398" y="30"/>
                  </a:lnTo>
                  <a:lnTo>
                    <a:pt x="398" y="15"/>
                  </a:lnTo>
                  <a:lnTo>
                    <a:pt x="413" y="15"/>
                  </a:lnTo>
                  <a:lnTo>
                    <a:pt x="413" y="30"/>
                  </a:lnTo>
                  <a:close/>
                  <a:moveTo>
                    <a:pt x="354" y="30"/>
                  </a:moveTo>
                  <a:lnTo>
                    <a:pt x="294" y="30"/>
                  </a:lnTo>
                  <a:lnTo>
                    <a:pt x="294" y="15"/>
                  </a:lnTo>
                  <a:lnTo>
                    <a:pt x="354" y="15"/>
                  </a:lnTo>
                  <a:lnTo>
                    <a:pt x="354" y="30"/>
                  </a:lnTo>
                  <a:close/>
                  <a:moveTo>
                    <a:pt x="250" y="30"/>
                  </a:moveTo>
                  <a:lnTo>
                    <a:pt x="235" y="30"/>
                  </a:lnTo>
                  <a:lnTo>
                    <a:pt x="235" y="15"/>
                  </a:lnTo>
                  <a:lnTo>
                    <a:pt x="250" y="15"/>
                  </a:lnTo>
                  <a:lnTo>
                    <a:pt x="250" y="30"/>
                  </a:lnTo>
                  <a:close/>
                  <a:moveTo>
                    <a:pt x="190" y="30"/>
                  </a:moveTo>
                  <a:lnTo>
                    <a:pt x="131" y="30"/>
                  </a:lnTo>
                  <a:lnTo>
                    <a:pt x="131" y="15"/>
                  </a:lnTo>
                  <a:lnTo>
                    <a:pt x="190" y="15"/>
                  </a:lnTo>
                  <a:lnTo>
                    <a:pt x="190" y="30"/>
                  </a:lnTo>
                  <a:close/>
                  <a:moveTo>
                    <a:pt x="86" y="30"/>
                  </a:moveTo>
                  <a:lnTo>
                    <a:pt x="72" y="30"/>
                  </a:lnTo>
                  <a:lnTo>
                    <a:pt x="72" y="15"/>
                  </a:lnTo>
                  <a:lnTo>
                    <a:pt x="86" y="15"/>
                  </a:lnTo>
                  <a:lnTo>
                    <a:pt x="86" y="30"/>
                  </a:lnTo>
                  <a:close/>
                  <a:moveTo>
                    <a:pt x="44" y="44"/>
                  </a:moveTo>
                  <a:lnTo>
                    <a:pt x="0" y="22"/>
                  </a:lnTo>
                  <a:lnTo>
                    <a:pt x="44" y="0"/>
                  </a:lnTo>
                  <a:lnTo>
                    <a:pt x="44" y="44"/>
                  </a:lnTo>
                  <a:close/>
                </a:path>
              </a:pathLst>
            </a:custGeom>
            <a:solidFill>
              <a:srgbClr val="000000"/>
            </a:solidFill>
            <a:ln w="1588" cap="flat">
              <a:solidFill>
                <a:srgbClr val="000000"/>
              </a:solidFill>
              <a:prstDash val="solid"/>
              <a:bevel/>
              <a:headEnd/>
              <a:tailEnd/>
            </a:ln>
          </p:spPr>
          <p:txBody>
            <a:bodyPr/>
            <a:lstStyle/>
            <a:p>
              <a:endParaRPr lang="it-IT"/>
            </a:p>
          </p:txBody>
        </p:sp>
        <p:sp>
          <p:nvSpPr>
            <p:cNvPr id="11404" name="Rectangle 157"/>
            <p:cNvSpPr>
              <a:spLocks noChangeArrowheads="1"/>
            </p:cNvSpPr>
            <p:nvPr/>
          </p:nvSpPr>
          <p:spPr bwMode="auto">
            <a:xfrm>
              <a:off x="1296" y="214"/>
              <a:ext cx="3181" cy="3794"/>
            </a:xfrm>
            <a:prstGeom prst="rect">
              <a:avLst/>
            </a:prstGeom>
            <a:noFill/>
            <a:ln w="7938" cap="rnd">
              <a:solidFill>
                <a:srgbClr val="000000"/>
              </a:solidFill>
              <a:miter lim="800000"/>
              <a:headEnd/>
              <a:tailEnd/>
            </a:ln>
          </p:spPr>
          <p:txBody>
            <a:bodyPr/>
            <a:lstStyle/>
            <a:p>
              <a:endParaRPr lang="it-IT"/>
            </a:p>
          </p:txBody>
        </p:sp>
      </p:grpSp>
      <p:sp>
        <p:nvSpPr>
          <p:cNvPr id="2" name="Title 1"/>
          <p:cNvSpPr>
            <a:spLocks noGrp="1"/>
          </p:cNvSpPr>
          <p:nvPr>
            <p:ph type="title"/>
          </p:nvPr>
        </p:nvSpPr>
        <p:spPr>
          <a:xfrm>
            <a:off x="5410200" y="274639"/>
            <a:ext cx="3429000" cy="709612"/>
          </a:xfrm>
        </p:spPr>
        <p:txBody>
          <a:bodyPr>
            <a:normAutofit fontScale="90000"/>
          </a:bodyPr>
          <a:lstStyle/>
          <a:p>
            <a:pPr algn="r"/>
            <a:r>
              <a:rPr lang="en-US" dirty="0" smtClean="0"/>
              <a:t>Results</a:t>
            </a:r>
            <a:endParaRPr lang="en-US" dirty="0"/>
          </a:p>
        </p:txBody>
      </p:sp>
      <p:sp>
        <p:nvSpPr>
          <p:cNvPr id="153" name="Text Box 3"/>
          <p:cNvSpPr txBox="1">
            <a:spLocks noChangeArrowheads="1"/>
          </p:cNvSpPr>
          <p:nvPr/>
        </p:nvSpPr>
        <p:spPr bwMode="auto">
          <a:xfrm>
            <a:off x="4572001" y="6593459"/>
            <a:ext cx="4572000" cy="276924"/>
          </a:xfrm>
          <a:prstGeom prst="rect">
            <a:avLst/>
          </a:prstGeom>
          <a:noFill/>
          <a:extLst/>
        </p:spPr>
        <p:txBody>
          <a:bodyPr wrap="square" lIns="91364" tIns="45683" rIns="91364" bIns="45683" rtlCol="0">
            <a:spAutoFit/>
          </a:bodyPr>
          <a:lstStyle>
            <a:defPPr>
              <a:defRPr lang="en-US"/>
            </a:defPPr>
            <a:lvl1pPr>
              <a:defRPr sz="1200"/>
            </a:lvl1pPr>
          </a:lstStyle>
          <a:p>
            <a:pPr algn="r"/>
            <a:r>
              <a:rPr lang="it-IT" dirty="0">
                <a:latin typeface="Verdana" pitchFamily="34" charset="0"/>
                <a:ea typeface="Verdana" pitchFamily="34" charset="0"/>
                <a:cs typeface="Verdana" pitchFamily="34" charset="0"/>
              </a:rPr>
              <a:t>Iorio A </a:t>
            </a:r>
            <a:r>
              <a:rPr lang="it-IT" i="1" dirty="0">
                <a:latin typeface="Verdana" pitchFamily="34" charset="0"/>
                <a:ea typeface="Verdana" pitchFamily="34" charset="0"/>
                <a:cs typeface="Verdana" pitchFamily="34" charset="0"/>
              </a:rPr>
              <a:t>et </a:t>
            </a:r>
            <a:r>
              <a:rPr lang="it-IT" i="1" dirty="0" smtClean="0">
                <a:latin typeface="Verdana" pitchFamily="34" charset="0"/>
                <a:ea typeface="Verdana" pitchFamily="34" charset="0"/>
                <a:cs typeface="Verdana" pitchFamily="34" charset="0"/>
              </a:rPr>
              <a:t>al. </a:t>
            </a:r>
            <a:r>
              <a:rPr lang="en-US" i="1" dirty="0">
                <a:latin typeface="Verdana" pitchFamily="34" charset="0"/>
                <a:ea typeface="Verdana" pitchFamily="34" charset="0"/>
                <a:cs typeface="Verdana" pitchFamily="34" charset="0"/>
              </a:rPr>
              <a:t>JTH </a:t>
            </a:r>
            <a:r>
              <a:rPr lang="en-US" dirty="0">
                <a:latin typeface="Verdana" pitchFamily="34" charset="0"/>
                <a:ea typeface="Verdana" pitchFamily="34" charset="0"/>
                <a:cs typeface="Verdana" pitchFamily="34" charset="0"/>
              </a:rPr>
              <a:t>2010;8:1256–65.</a:t>
            </a:r>
            <a:endParaRPr lang="it-IT"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29136">
        <p14:prism/>
      </p:transition>
    </mc:Choice>
    <mc:Fallback xmlns="">
      <p:transition xmlns:p14="http://schemas.microsoft.com/office/powerpoint/2010/main" spd="slow" advTm="29136">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75" descr="Immagine_prova"/>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1964" t="15339" b="3907"/>
          <a:stretch/>
        </p:blipFill>
        <p:spPr bwMode="auto">
          <a:xfrm>
            <a:off x="2293160" y="1507793"/>
            <a:ext cx="4557713" cy="4840014"/>
          </a:xfrm>
          <a:prstGeom prst="rect">
            <a:avLst/>
          </a:prstGeom>
          <a:noFill/>
          <a:ln w="25400">
            <a:solidFill>
              <a:schemeClr val="tx1"/>
            </a:solidFill>
            <a:miter lim="800000"/>
            <a:headEnd/>
            <a:tailEnd/>
          </a:ln>
        </p:spPr>
      </p:pic>
      <p:sp>
        <p:nvSpPr>
          <p:cNvPr id="3" name="Rectangle 2"/>
          <p:cNvSpPr/>
          <p:nvPr/>
        </p:nvSpPr>
        <p:spPr>
          <a:xfrm>
            <a:off x="2225615" y="1436578"/>
            <a:ext cx="4770408" cy="501632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3" rIns="91364" bIns="45683" rtlCol="0" anchor="ctr"/>
          <a:lstStyle/>
          <a:p>
            <a:pPr algn="ctr"/>
            <a:endParaRPr lang="en-US"/>
          </a:p>
        </p:txBody>
      </p:sp>
      <p:sp>
        <p:nvSpPr>
          <p:cNvPr id="6" name="Title 5"/>
          <p:cNvSpPr>
            <a:spLocks noGrp="1"/>
          </p:cNvSpPr>
          <p:nvPr>
            <p:ph type="title"/>
          </p:nvPr>
        </p:nvSpPr>
        <p:spPr/>
        <p:txBody>
          <a:bodyPr/>
          <a:lstStyle/>
          <a:p>
            <a:r>
              <a:rPr lang="en-US" sz="3200" dirty="0"/>
              <a:t>Pooled Analysis of Single Arm Studies</a:t>
            </a:r>
            <a:br>
              <a:rPr lang="en-US" sz="3200" dirty="0"/>
            </a:br>
            <a:r>
              <a:rPr lang="en-US" sz="3200" dirty="0"/>
              <a:t>(Pooled incidence rates)</a:t>
            </a:r>
            <a:endParaRPr lang="it-IT"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01714016"/>
              </p:ext>
            </p:extLst>
          </p:nvPr>
        </p:nvGraphicFramePr>
        <p:xfrm>
          <a:off x="685800" y="1958975"/>
          <a:ext cx="7770330" cy="1568437"/>
        </p:xfrm>
        <a:graphic>
          <a:graphicData uri="http://schemas.openxmlformats.org/drawingml/2006/table">
            <a:tbl>
              <a:tblPr firstRow="1" bandRow="1">
                <a:tableStyleId>{5C22544A-7EE6-4342-B048-85BDC9FD1C3A}</a:tableStyleId>
              </a:tblPr>
              <a:tblGrid>
                <a:gridCol w="2590110"/>
                <a:gridCol w="2590110"/>
                <a:gridCol w="2590110"/>
              </a:tblGrid>
              <a:tr h="919551">
                <a:tc>
                  <a:txBody>
                    <a:bodyPr/>
                    <a:lstStyle/>
                    <a:p>
                      <a:pPr algn="ctr"/>
                      <a:r>
                        <a:rPr lang="en-GB" sz="2000"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pdFVIII</a:t>
                      </a:r>
                      <a:endParaRPr lang="en-GB" sz="20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7923" marR="97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2000"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rFVIII</a:t>
                      </a:r>
                      <a:endParaRPr lang="en-GB" sz="2000"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txBody>
                  <a:tcPr marL="97923" marR="97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2000" dirty="0" smtClean="0">
                          <a:latin typeface="Verdana" pitchFamily="34" charset="0"/>
                          <a:ea typeface="Verdana" pitchFamily="34" charset="0"/>
                          <a:cs typeface="Verdana" pitchFamily="34" charset="0"/>
                        </a:rPr>
                        <a:t>P value </a:t>
                      </a:r>
                    </a:p>
                    <a:p>
                      <a:pPr algn="ctr"/>
                      <a:r>
                        <a:rPr lang="en-GB" sz="2000" dirty="0" smtClean="0">
                          <a:latin typeface="Verdana" pitchFamily="34" charset="0"/>
                          <a:ea typeface="Verdana" pitchFamily="34" charset="0"/>
                          <a:cs typeface="Verdana" pitchFamily="34" charset="0"/>
                        </a:rPr>
                        <a:t>(Cochrane</a:t>
                      </a:r>
                      <a:r>
                        <a:rPr lang="en-GB" sz="2000" baseline="0" dirty="0" smtClean="0">
                          <a:latin typeface="Verdana" pitchFamily="34" charset="0"/>
                          <a:ea typeface="Verdana" pitchFamily="34" charset="0"/>
                          <a:cs typeface="Verdana" pitchFamily="34" charset="0"/>
                        </a:rPr>
                        <a:t> Q)</a:t>
                      </a:r>
                      <a:endParaRPr lang="en-GB" sz="2000" b="1" dirty="0">
                        <a:solidFill>
                          <a:schemeClr val="tx1"/>
                        </a:solidFill>
                        <a:latin typeface="Verdana" pitchFamily="34" charset="0"/>
                        <a:ea typeface="Verdana" pitchFamily="34" charset="0"/>
                        <a:cs typeface="Verdana" pitchFamily="34" charset="0"/>
                      </a:endParaRPr>
                    </a:p>
                  </a:txBody>
                  <a:tcPr marL="97923" marR="97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648886">
                <a:tc>
                  <a:txBody>
                    <a:bodyPr/>
                    <a:lstStyle/>
                    <a:p>
                      <a:pPr algn="ctr"/>
                      <a:r>
                        <a:rPr lang="en-GB" sz="2000" dirty="0" smtClean="0">
                          <a:latin typeface="Verdana" pitchFamily="34" charset="0"/>
                          <a:ea typeface="Verdana" pitchFamily="34" charset="0"/>
                          <a:cs typeface="Verdana" pitchFamily="34" charset="0"/>
                        </a:rPr>
                        <a:t>14.3</a:t>
                      </a:r>
                      <a:r>
                        <a:rPr lang="en-GB" sz="2000" baseline="0" dirty="0" smtClean="0">
                          <a:latin typeface="Verdana" pitchFamily="34" charset="0"/>
                          <a:ea typeface="Verdana" pitchFamily="34" charset="0"/>
                          <a:cs typeface="Verdana" pitchFamily="34" charset="0"/>
                        </a:rPr>
                        <a:t> (10.4-19.4)</a:t>
                      </a:r>
                      <a:endParaRPr lang="en-GB" sz="2000" b="1" dirty="0">
                        <a:solidFill>
                          <a:schemeClr val="tx1"/>
                        </a:solidFill>
                        <a:latin typeface="Verdana" pitchFamily="34" charset="0"/>
                        <a:ea typeface="Verdana" pitchFamily="34" charset="0"/>
                        <a:cs typeface="Verdana" pitchFamily="34" charset="0"/>
                      </a:endParaRPr>
                    </a:p>
                  </a:txBody>
                  <a:tcPr marL="97923" marR="97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2000" dirty="0" smtClean="0">
                          <a:latin typeface="Verdana" pitchFamily="34" charset="0"/>
                          <a:ea typeface="Verdana" pitchFamily="34" charset="0"/>
                          <a:cs typeface="Verdana" pitchFamily="34" charset="0"/>
                        </a:rPr>
                        <a:t>27.4 (23.6-31.5)</a:t>
                      </a:r>
                      <a:endParaRPr lang="en-GB" sz="2000" b="1" dirty="0">
                        <a:solidFill>
                          <a:schemeClr val="tx1"/>
                        </a:solidFill>
                        <a:latin typeface="Verdana" pitchFamily="34" charset="0"/>
                        <a:ea typeface="Verdana" pitchFamily="34" charset="0"/>
                        <a:cs typeface="Verdana" pitchFamily="34" charset="0"/>
                      </a:endParaRPr>
                    </a:p>
                  </a:txBody>
                  <a:tcPr marL="97923" marR="97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2000" dirty="0" smtClean="0">
                          <a:solidFill>
                            <a:schemeClr val="tx1"/>
                          </a:solidFill>
                          <a:latin typeface="Verdana" pitchFamily="34" charset="0"/>
                          <a:ea typeface="Verdana" pitchFamily="34" charset="0"/>
                          <a:cs typeface="Verdana" pitchFamily="34" charset="0"/>
                        </a:rPr>
                        <a:t>&lt;0.001</a:t>
                      </a:r>
                      <a:endParaRPr lang="en-GB" sz="2000" b="1" dirty="0">
                        <a:solidFill>
                          <a:schemeClr val="tx1"/>
                        </a:solidFill>
                        <a:latin typeface="Verdana" pitchFamily="34" charset="0"/>
                        <a:ea typeface="Verdana" pitchFamily="34" charset="0"/>
                        <a:cs typeface="Verdana" pitchFamily="34" charset="0"/>
                      </a:endParaRPr>
                    </a:p>
                  </a:txBody>
                  <a:tcPr marL="97923" marR="9792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bl>
          </a:graphicData>
        </a:graphic>
      </p:graphicFrame>
      <p:sp>
        <p:nvSpPr>
          <p:cNvPr id="7" name="Text Box 3"/>
          <p:cNvSpPr txBox="1">
            <a:spLocks noChangeArrowheads="1"/>
          </p:cNvSpPr>
          <p:nvPr/>
        </p:nvSpPr>
        <p:spPr bwMode="auto">
          <a:xfrm>
            <a:off x="4572001" y="6581006"/>
            <a:ext cx="4572000" cy="276924"/>
          </a:xfrm>
          <a:prstGeom prst="rect">
            <a:avLst/>
          </a:prstGeom>
          <a:noFill/>
          <a:extLst/>
        </p:spPr>
        <p:txBody>
          <a:bodyPr wrap="square" lIns="91364" tIns="45683" rIns="91364" bIns="45683" rtlCol="0">
            <a:spAutoFit/>
          </a:bodyPr>
          <a:lstStyle>
            <a:defPPr>
              <a:defRPr lang="en-US"/>
            </a:defPPr>
            <a:lvl1pPr>
              <a:defRPr sz="1200"/>
            </a:lvl1pPr>
          </a:lstStyle>
          <a:p>
            <a:pPr algn="r"/>
            <a:r>
              <a:rPr lang="it-IT" dirty="0">
                <a:latin typeface="Verdana" pitchFamily="34" charset="0"/>
                <a:ea typeface="Verdana" pitchFamily="34" charset="0"/>
                <a:cs typeface="Verdana" pitchFamily="34" charset="0"/>
              </a:rPr>
              <a:t>Iorio A </a:t>
            </a:r>
            <a:r>
              <a:rPr lang="it-IT" i="1" dirty="0">
                <a:latin typeface="Verdana" pitchFamily="34" charset="0"/>
                <a:ea typeface="Verdana" pitchFamily="34" charset="0"/>
                <a:cs typeface="Verdana" pitchFamily="34" charset="0"/>
              </a:rPr>
              <a:t>et </a:t>
            </a:r>
            <a:r>
              <a:rPr lang="it-IT" i="1" dirty="0" smtClean="0">
                <a:latin typeface="Verdana" pitchFamily="34" charset="0"/>
                <a:ea typeface="Verdana" pitchFamily="34" charset="0"/>
                <a:cs typeface="Verdana" pitchFamily="34" charset="0"/>
              </a:rPr>
              <a:t>al. </a:t>
            </a:r>
            <a:r>
              <a:rPr lang="en-US" i="1" dirty="0">
                <a:latin typeface="Verdana" pitchFamily="34" charset="0"/>
                <a:ea typeface="Verdana" pitchFamily="34" charset="0"/>
                <a:cs typeface="Verdana" pitchFamily="34" charset="0"/>
              </a:rPr>
              <a:t>JTH </a:t>
            </a:r>
            <a:r>
              <a:rPr lang="en-US" dirty="0">
                <a:latin typeface="Verdana" pitchFamily="34" charset="0"/>
                <a:ea typeface="Verdana" pitchFamily="34" charset="0"/>
                <a:cs typeface="Verdana" pitchFamily="34" charset="0"/>
              </a:rPr>
              <a:t>2010;8:1256–65.</a:t>
            </a:r>
            <a:endParaRPr lang="it-IT" dirty="0">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1906384051"/>
      </p:ext>
    </p:extLst>
  </p:cSld>
  <p:clrMapOvr>
    <a:masterClrMapping/>
  </p:clrMapOvr>
  <mc:AlternateContent xmlns:mc="http://schemas.openxmlformats.org/markup-compatibility/2006" xmlns:p14="http://schemas.microsoft.com/office/powerpoint/2010/main">
    <mc:Choice Requires="p14">
      <p:transition spd="slow" p14:dur="1200" advTm="52457">
        <p14:prism/>
      </p:transition>
    </mc:Choice>
    <mc:Fallback xmlns="">
      <p:transition xmlns:p14="http://schemas.microsoft.com/office/powerpoint/2010/main" spd="slow" advTm="524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a:t>Iorio, A</a:t>
            </a:r>
            <a:r>
              <a:rPr lang="en-US" dirty="0" smtClean="0"/>
              <a:t>. CDRS, 9</a:t>
            </a:r>
            <a:r>
              <a:rPr lang="en-US" dirty="0"/>
              <a:t>, </a:t>
            </a:r>
            <a:r>
              <a:rPr lang="en-US" dirty="0" smtClean="0"/>
              <a:t>CD003429</a:t>
            </a:r>
          </a:p>
          <a:p>
            <a:r>
              <a:rPr lang="en-US" dirty="0" smtClean="0"/>
              <a:t>Iorio A. </a:t>
            </a:r>
            <a:r>
              <a:rPr lang="en-US" dirty="0" err="1" smtClean="0"/>
              <a:t>Haemophilia</a:t>
            </a:r>
            <a:r>
              <a:rPr lang="en-US" dirty="0"/>
              <a:t>, </a:t>
            </a:r>
            <a:r>
              <a:rPr lang="en-US" dirty="0" smtClean="0"/>
              <a:t>2014 </a:t>
            </a:r>
            <a:r>
              <a:rPr lang="en-US" sz="2400" dirty="0"/>
              <a:t>doi:10.1111/hae.</a:t>
            </a:r>
            <a:r>
              <a:rPr lang="en-US" sz="2400" dirty="0" smtClean="0"/>
              <a:t>12480</a:t>
            </a:r>
          </a:p>
          <a:p>
            <a:r>
              <a:rPr lang="en-US" dirty="0"/>
              <a:t>Fischer, K</a:t>
            </a:r>
            <a:r>
              <a:rPr lang="en-US" dirty="0" smtClean="0"/>
              <a:t>. Blood</a:t>
            </a:r>
            <a:r>
              <a:rPr lang="en-US" dirty="0"/>
              <a:t>, </a:t>
            </a:r>
            <a:r>
              <a:rPr lang="en-US" dirty="0" smtClean="0"/>
              <a:t>2013: 122</a:t>
            </a:r>
            <a:r>
              <a:rPr lang="en-US" dirty="0"/>
              <a:t>(7), 1129–36</a:t>
            </a:r>
            <a:r>
              <a:rPr lang="en-US" dirty="0" smtClean="0"/>
              <a:t>.</a:t>
            </a:r>
          </a:p>
          <a:p>
            <a:r>
              <a:rPr lang="en-US" kern="0" dirty="0" smtClean="0">
                <a:ea typeface="Helvetica Light"/>
                <a:cs typeface="Helvetica Light"/>
                <a:sym typeface="Helvetica Light"/>
              </a:rPr>
              <a:t>Xi</a:t>
            </a:r>
            <a:r>
              <a:rPr lang="en-US" kern="0" dirty="0">
                <a:ea typeface="Helvetica Light"/>
                <a:cs typeface="Helvetica Light"/>
                <a:sym typeface="Helvetica Light"/>
              </a:rPr>
              <a:t>, </a:t>
            </a:r>
            <a:r>
              <a:rPr lang="en-US" kern="0" dirty="0" smtClean="0">
                <a:ea typeface="Helvetica Light"/>
                <a:cs typeface="Helvetica Light"/>
                <a:sym typeface="Helvetica Light"/>
              </a:rPr>
              <a:t>M. JTH</a:t>
            </a:r>
            <a:r>
              <a:rPr lang="en-US" kern="0" dirty="0">
                <a:ea typeface="Helvetica Light"/>
                <a:cs typeface="Helvetica Light"/>
                <a:sym typeface="Helvetica Light"/>
              </a:rPr>
              <a:t>, 2013; 11(9), 1655–62</a:t>
            </a:r>
            <a:r>
              <a:rPr lang="en-US" kern="0" dirty="0" smtClean="0">
                <a:ea typeface="Helvetica Light"/>
                <a:cs typeface="Helvetica Light"/>
                <a:sym typeface="Helvetica Light"/>
              </a:rPr>
              <a:t>.</a:t>
            </a:r>
          </a:p>
          <a:p>
            <a:r>
              <a:rPr lang="it-IT" dirty="0">
                <a:ea typeface="Verdana" pitchFamily="34" charset="0"/>
                <a:cs typeface="Verdana" pitchFamily="34" charset="0"/>
              </a:rPr>
              <a:t>Iorio </a:t>
            </a:r>
            <a:r>
              <a:rPr lang="it-IT" dirty="0" smtClean="0">
                <a:ea typeface="Verdana" pitchFamily="34" charset="0"/>
                <a:cs typeface="Verdana" pitchFamily="34" charset="0"/>
              </a:rPr>
              <a:t>A</a:t>
            </a:r>
            <a:r>
              <a:rPr lang="it-IT" i="1" dirty="0" smtClean="0">
                <a:ea typeface="Verdana" pitchFamily="34" charset="0"/>
                <a:cs typeface="Verdana" pitchFamily="34" charset="0"/>
              </a:rPr>
              <a:t>. </a:t>
            </a:r>
            <a:r>
              <a:rPr lang="en-US" i="1" dirty="0">
                <a:ea typeface="Verdana" pitchFamily="34" charset="0"/>
                <a:cs typeface="Verdana" pitchFamily="34" charset="0"/>
              </a:rPr>
              <a:t>JTH </a:t>
            </a:r>
            <a:r>
              <a:rPr lang="en-US" dirty="0">
                <a:ea typeface="Verdana" pitchFamily="34" charset="0"/>
                <a:cs typeface="Verdana" pitchFamily="34" charset="0"/>
              </a:rPr>
              <a:t>2010;8:1256–65.</a:t>
            </a:r>
            <a:endParaRPr lang="it-IT" dirty="0">
              <a:ea typeface="Verdana" pitchFamily="34" charset="0"/>
              <a:cs typeface="Verdana" pitchFamily="34" charset="0"/>
            </a:endParaRPr>
          </a:p>
          <a:p>
            <a:endParaRPr lang="en-US" kern="0" dirty="0">
              <a:ea typeface="Helvetica Light"/>
              <a:cs typeface="Helvetica Light"/>
              <a:sym typeface="Helvetica Light"/>
            </a:endParaRPr>
          </a:p>
          <a:p>
            <a:endParaRPr lang="en-US" dirty="0" smtClean="0"/>
          </a:p>
        </p:txBody>
      </p:sp>
      <p:sp>
        <p:nvSpPr>
          <p:cNvPr id="4" name="Shape 193"/>
          <p:cNvSpPr/>
          <p:nvPr/>
        </p:nvSpPr>
        <p:spPr>
          <a:xfrm>
            <a:off x="2450280" y="6513931"/>
            <a:ext cx="5976271"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dirty="0">
                <a:solidFill>
                  <a:srgbClr val="FFFFFF"/>
                </a:solidFill>
                <a:latin typeface="Helvetica Light"/>
                <a:ea typeface="Helvetica Light"/>
                <a:cs typeface="Helvetica Light"/>
                <a:sym typeface="Helvetica Light"/>
              </a:rPr>
              <a:t>Xi, M et al. Journal of Thrombosis and Haemostasis : JTH, 2013; 11(9), 1655–62.</a:t>
            </a:r>
          </a:p>
        </p:txBody>
      </p:sp>
    </p:spTree>
    <p:extLst>
      <p:ext uri="{BB962C8B-B14F-4D97-AF65-F5344CB8AC3E}">
        <p14:creationId xmlns:p14="http://schemas.microsoft.com/office/powerpoint/2010/main" val="2383744184"/>
      </p:ext>
    </p:extLst>
  </p:cSld>
  <p:clrMapOvr>
    <a:masterClrMapping/>
  </p:clrMapOvr>
  <mc:AlternateContent xmlns:mc="http://schemas.openxmlformats.org/markup-compatibility/2006" xmlns:p14="http://schemas.microsoft.com/office/powerpoint/2010/main">
    <mc:Choice Requires="p14">
      <p:transition spd="slow" p14:dur="2000" advTm="25715"/>
    </mc:Choice>
    <mc:Fallback xmlns="">
      <p:transition xmlns:p14="http://schemas.microsoft.com/office/powerpoint/2010/main" spd="slow" advTm="2571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897" name="Group 289"/>
          <p:cNvGraphicFramePr>
            <a:graphicFrameLocks noGrp="1"/>
          </p:cNvGraphicFramePr>
          <p:nvPr>
            <p:extLst>
              <p:ext uri="{D42A27DB-BD31-4B8C-83A1-F6EECF244321}">
                <p14:modId xmlns:p14="http://schemas.microsoft.com/office/powerpoint/2010/main" val="2805034800"/>
              </p:ext>
            </p:extLst>
          </p:nvPr>
        </p:nvGraphicFramePr>
        <p:xfrm>
          <a:off x="228600" y="1374776"/>
          <a:ext cx="8534400" cy="4992848"/>
        </p:xfrm>
        <a:graphic>
          <a:graphicData uri="http://schemas.openxmlformats.org/drawingml/2006/table">
            <a:tbl>
              <a:tblPr/>
              <a:tblGrid>
                <a:gridCol w="4206875"/>
                <a:gridCol w="1203325"/>
                <a:gridCol w="1524000"/>
                <a:gridCol w="1600200"/>
              </a:tblGrid>
              <a:tr h="370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b="0" i="0" u="none" strike="noStrike" cap="none" normalizeH="0" baseline="0" dirty="0" smtClean="0">
                        <a:ln>
                          <a:noFill/>
                        </a:ln>
                        <a:solidFill>
                          <a:schemeClr val="bg1"/>
                        </a:solidFill>
                        <a:effectLst/>
                        <a:latin typeface="Century Gothic"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C000"/>
                          </a:solidFill>
                          <a:effectLst/>
                          <a:latin typeface="Century Gothic" pitchFamily="34" charset="0"/>
                          <a:cs typeface="Times New Roman" pitchFamily="18" charset="0"/>
                        </a:rPr>
                        <a:t>F</a:t>
                      </a:r>
                      <a:endParaRPr kumimoji="0" lang="en-GB" sz="1800" b="0" i="0" u="none" strike="noStrike" cap="none" normalizeH="0" baseline="0" dirty="0" smtClean="0">
                        <a:ln>
                          <a:noFill/>
                        </a:ln>
                        <a:solidFill>
                          <a:srgbClr val="FFC000"/>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rgbClr val="FFC000"/>
                          </a:solidFill>
                          <a:effectLst/>
                          <a:latin typeface="Century Gothic" pitchFamily="34" charset="0"/>
                          <a:cs typeface="Times New Roman" pitchFamily="18" charset="0"/>
                        </a:rPr>
                        <a:t>Prob</a:t>
                      </a:r>
                      <a:r>
                        <a:rPr kumimoji="0" lang="en-GB" sz="1800" b="1" i="0" u="none" strike="noStrike" cap="none" normalizeH="0" baseline="0" dirty="0" smtClean="0">
                          <a:ln>
                            <a:noFill/>
                          </a:ln>
                          <a:solidFill>
                            <a:srgbClr val="FFC000"/>
                          </a:solidFill>
                          <a:effectLst/>
                          <a:latin typeface="Century Gothic" pitchFamily="34" charset="0"/>
                          <a:cs typeface="Times New Roman" pitchFamily="18" charset="0"/>
                        </a:rPr>
                        <a:t> &gt; 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C000"/>
                          </a:solidFill>
                          <a:effectLst/>
                          <a:latin typeface="Century Gothic" pitchFamily="34" charset="0"/>
                          <a:cs typeface="Times New Roman" pitchFamily="18" charset="0"/>
                        </a:rPr>
                        <a:t>Adjusted R</a:t>
                      </a:r>
                      <a:r>
                        <a:rPr kumimoji="0" lang="en-GB" sz="1800" b="1" i="0" u="none" strike="noStrike" cap="none" normalizeH="0" baseline="30000" dirty="0" smtClean="0">
                          <a:ln>
                            <a:noFill/>
                          </a:ln>
                          <a:solidFill>
                            <a:srgbClr val="FFC000"/>
                          </a:solidFill>
                          <a:effectLst/>
                          <a:latin typeface="Century Gothic" pitchFamily="34" charset="0"/>
                          <a:cs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smtClean="0">
                          <a:ln>
                            <a:noFill/>
                          </a:ln>
                          <a:solidFill>
                            <a:srgbClr val="FFFF00"/>
                          </a:solidFill>
                          <a:effectLst/>
                          <a:latin typeface="Century Gothic" pitchFamily="34" charset="0"/>
                        </a:rPr>
                        <a:t>Univariable Models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370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Century Gothic" pitchFamily="34" charset="0"/>
                          <a:cs typeface="Times New Roman" pitchFamily="18" charset="0"/>
                        </a:rPr>
                        <a:t>kind of concentrate</a:t>
                      </a:r>
                      <a:endParaRPr kumimoji="0" lang="it-IT" sz="1800" b="1" i="0" u="none" strike="noStrike" cap="none" normalizeH="0" baseline="0" dirty="0" smtClean="0">
                        <a:ln>
                          <a:noFill/>
                        </a:ln>
                        <a:solidFill>
                          <a:schemeClr val="tx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entury Gothic" pitchFamily="34" charset="0"/>
                          <a:cs typeface="Times New Roman" pitchFamily="18" charset="0"/>
                        </a:rPr>
                        <a:t>17.51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entury Gothic" pitchFamily="34" charset="0"/>
                          <a:cs typeface="Times New Roman" pitchFamily="18" charset="0"/>
                        </a:rPr>
                        <a:t>0.0002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cs typeface="Times New Roman" pitchFamily="18" charset="0"/>
                        </a:rPr>
                        <a:t>0.35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entury Gothic" pitchFamily="34" charset="0"/>
                          <a:cs typeface="Times New Roman" pitchFamily="18" charset="0"/>
                        </a:rPr>
                        <a:t>study design</a:t>
                      </a:r>
                      <a:endParaRPr kumimoji="0" lang="it-IT" sz="1800" b="1" i="0" u="none" strike="noStrike" cap="none" normalizeH="0" baseline="0" dirty="0" smtClean="0">
                        <a:ln>
                          <a:noFill/>
                        </a:ln>
                        <a:solidFill>
                          <a:schemeClr val="tx1"/>
                        </a:solidFill>
                        <a:effectLst/>
                        <a:latin typeface="Century Gothic"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cs typeface="Times New Roman" pitchFamily="18" charset="0"/>
                        </a:rPr>
                        <a:t>7.96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cs typeface="Times New Roman" pitchFamily="18" charset="0"/>
                        </a:rPr>
                        <a:t>0.0248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FF00"/>
                          </a:solidFill>
                          <a:effectLst/>
                          <a:latin typeface="Century Gothic" pitchFamily="34" charset="0"/>
                          <a:cs typeface="Times New Roman" pitchFamily="18" charset="0"/>
                        </a:rPr>
                        <a:t>Multivariable Model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3700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1"/>
                          </a:solidFill>
                          <a:effectLst/>
                          <a:latin typeface="Century Gothic" pitchFamily="34" charset="0"/>
                          <a:cs typeface="Times New Roman" pitchFamily="18" charset="0"/>
                        </a:rPr>
                        <a:t>MODEL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entury Gothic" pitchFamily="34" charset="0"/>
                          <a:cs typeface="Times New Roman" pitchFamily="18" charset="0"/>
                        </a:rPr>
                        <a:t>7.26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entury Gothic" pitchFamily="34" charset="0"/>
                          <a:cs typeface="Times New Roman" pitchFamily="18" charset="0"/>
                        </a:rPr>
                        <a:t>0.0123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entury Gothic" pitchFamily="34" charset="0"/>
                          <a:cs typeface="Times New Roman" pitchFamily="18" charset="0"/>
                        </a:rPr>
                        <a:t>0.80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r>
              <a:tr h="393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entury Gothic" pitchFamily="34" charset="0"/>
                          <a:cs typeface="Times New Roman" pitchFamily="18" charset="0"/>
                        </a:rPr>
                        <a:t>kind of concentrate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entury Gothic" pitchFamily="34" charset="0"/>
                          <a:cs typeface="Times New Roman" pitchFamily="18" charset="0"/>
                        </a:rPr>
                        <a:t>0.26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entury Gothic" pitchFamily="34" charset="0"/>
                          <a:cs typeface="Times New Roman" pitchFamily="18" charset="0"/>
                        </a:rPr>
                        <a:t>0.6287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Century Gothic" pitchFamily="34" charset="0"/>
                          <a:cs typeface="Times New Roman" pitchFamily="18" charset="0"/>
                        </a:rPr>
                        <a:t>study design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cs typeface="Times New Roman" pitchFamily="18" charset="0"/>
                        </a:rPr>
                        <a:t>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entury Gothic" pitchFamily="34" charset="0"/>
                          <a:cs typeface="Times New Roman" pitchFamily="18" charset="0"/>
                        </a:rPr>
                        <a:t>0.7903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7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kind of </a:t>
                      </a:r>
                      <a:r>
                        <a:rPr kumimoji="0" lang="en-GB" sz="1400" b="0" i="0" u="none" strike="noStrike" cap="none" normalizeH="0" baseline="0" dirty="0" err="1" smtClean="0">
                          <a:ln>
                            <a:noFill/>
                          </a:ln>
                          <a:solidFill>
                            <a:schemeClr val="tx1"/>
                          </a:solidFill>
                          <a:effectLst/>
                          <a:latin typeface="Century Gothic" pitchFamily="34" charset="0"/>
                          <a:cs typeface="Times New Roman" pitchFamily="18" charset="0"/>
                        </a:rPr>
                        <a:t>conc</a:t>
                      </a: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*test </a:t>
                      </a:r>
                      <a:r>
                        <a:rPr kumimoji="0" lang="en-GB" sz="1400" b="0" i="0" u="none" strike="noStrike" cap="none" normalizeH="0" baseline="0" dirty="0" err="1" smtClean="0">
                          <a:ln>
                            <a:noFill/>
                          </a:ln>
                          <a:solidFill>
                            <a:schemeClr val="tx1"/>
                          </a:solidFill>
                          <a:effectLst/>
                          <a:latin typeface="Century Gothic" pitchFamily="34" charset="0"/>
                          <a:cs typeface="Times New Roman" pitchFamily="18" charset="0"/>
                        </a:rPr>
                        <a:t>freq</a:t>
                      </a:r>
                      <a:endParaRPr kumimoji="0" lang="en-GB" sz="1400" b="0" i="0" u="none" strike="noStrike" cap="none" normalizeH="0" baseline="0" dirty="0" smtClean="0">
                        <a:ln>
                          <a:noFill/>
                        </a:ln>
                        <a:solidFill>
                          <a:schemeClr val="tx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entury Gothic" pitchFamily="34" charset="0"/>
                          <a:cs typeface="Times New Roman" pitchFamily="18" charset="0"/>
                        </a:rPr>
                        <a:t>0.41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0.5445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7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Kind* of </a:t>
                      </a:r>
                      <a:r>
                        <a:rPr kumimoji="0" lang="en-GB" sz="1400" b="0" i="0" u="none" strike="noStrike" cap="none" normalizeH="0" baseline="0" dirty="0" err="1" smtClean="0">
                          <a:ln>
                            <a:noFill/>
                          </a:ln>
                          <a:solidFill>
                            <a:schemeClr val="tx1"/>
                          </a:solidFill>
                          <a:effectLst/>
                          <a:latin typeface="Century Gothic" pitchFamily="34" charset="0"/>
                          <a:cs typeface="Times New Roman" pitchFamily="18" charset="0"/>
                        </a:rPr>
                        <a:t>conc</a:t>
                      </a: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*study period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0.6355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7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entury Gothic" pitchFamily="34" charset="0"/>
                          <a:cs typeface="Times New Roman" pitchFamily="18" charset="0"/>
                        </a:rPr>
                        <a:t>Kind of conc*FUP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0.3721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7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entury Gothic" pitchFamily="34" charset="0"/>
                          <a:cs typeface="Times New Roman" pitchFamily="18" charset="0"/>
                        </a:rPr>
                        <a:t>study design * test freq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2.75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0.1485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7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entury Gothic" pitchFamily="34" charset="0"/>
                          <a:cs typeface="Times New Roman" pitchFamily="18" charset="0"/>
                        </a:rPr>
                        <a:t>study design * study period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entury Gothic" pitchFamily="34" charset="0"/>
                          <a:cs typeface="Times New Roman" pitchFamily="18" charset="0"/>
                        </a:rPr>
                        <a:t>0.08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0.7914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7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study design * FUP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entury Gothic"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entury Gothic"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a:lstStyle/>
          <a:p>
            <a:pPr algn="r"/>
            <a:r>
              <a:rPr lang="en-US" dirty="0" smtClean="0"/>
              <a:t>ANOVA</a:t>
            </a:r>
            <a:endParaRPr lang="en-US" dirty="0"/>
          </a:p>
        </p:txBody>
      </p:sp>
      <p:sp>
        <p:nvSpPr>
          <p:cNvPr id="5" name="Text Box 3"/>
          <p:cNvSpPr txBox="1">
            <a:spLocks noChangeArrowheads="1"/>
          </p:cNvSpPr>
          <p:nvPr/>
        </p:nvSpPr>
        <p:spPr bwMode="auto">
          <a:xfrm>
            <a:off x="4572001" y="6593459"/>
            <a:ext cx="4572000" cy="276924"/>
          </a:xfrm>
          <a:prstGeom prst="rect">
            <a:avLst/>
          </a:prstGeom>
          <a:noFill/>
          <a:extLst/>
        </p:spPr>
        <p:txBody>
          <a:bodyPr wrap="square" lIns="91364" tIns="45683" rIns="91364" bIns="45683" rtlCol="0">
            <a:spAutoFit/>
          </a:bodyPr>
          <a:lstStyle>
            <a:defPPr>
              <a:defRPr lang="en-US"/>
            </a:defPPr>
            <a:lvl1pPr>
              <a:defRPr sz="1200"/>
            </a:lvl1pPr>
          </a:lstStyle>
          <a:p>
            <a:pPr algn="r"/>
            <a:r>
              <a:rPr lang="it-IT" dirty="0">
                <a:latin typeface="Verdana" pitchFamily="34" charset="0"/>
                <a:ea typeface="Verdana" pitchFamily="34" charset="0"/>
                <a:cs typeface="Verdana" pitchFamily="34" charset="0"/>
              </a:rPr>
              <a:t>Iorio A </a:t>
            </a:r>
            <a:r>
              <a:rPr lang="it-IT" i="1" dirty="0">
                <a:latin typeface="Verdana" pitchFamily="34" charset="0"/>
                <a:ea typeface="Verdana" pitchFamily="34" charset="0"/>
                <a:cs typeface="Verdana" pitchFamily="34" charset="0"/>
              </a:rPr>
              <a:t>et </a:t>
            </a:r>
            <a:r>
              <a:rPr lang="it-IT" i="1" dirty="0" smtClean="0">
                <a:latin typeface="Verdana" pitchFamily="34" charset="0"/>
                <a:ea typeface="Verdana" pitchFamily="34" charset="0"/>
                <a:cs typeface="Verdana" pitchFamily="34" charset="0"/>
              </a:rPr>
              <a:t>al. </a:t>
            </a:r>
            <a:r>
              <a:rPr lang="en-US" i="1" dirty="0">
                <a:latin typeface="Verdana" pitchFamily="34" charset="0"/>
                <a:ea typeface="Verdana" pitchFamily="34" charset="0"/>
                <a:cs typeface="Verdana" pitchFamily="34" charset="0"/>
              </a:rPr>
              <a:t>JTH </a:t>
            </a:r>
            <a:r>
              <a:rPr lang="en-US" dirty="0">
                <a:latin typeface="Verdana" pitchFamily="34" charset="0"/>
                <a:ea typeface="Verdana" pitchFamily="34" charset="0"/>
                <a:cs typeface="Verdana" pitchFamily="34" charset="0"/>
              </a:rPr>
              <a:t>2010;8:1256–65.</a:t>
            </a:r>
            <a:endParaRPr lang="it-IT"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7209">
        <p14:prism/>
      </p:transition>
    </mc:Choice>
    <mc:Fallback xmlns="">
      <p:transition xmlns:p14="http://schemas.microsoft.com/office/powerpoint/2010/main" spd="slow" advTm="37209">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11" descr="fig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26575"/>
          <a:stretch>
            <a:fillRect/>
          </a:stretch>
        </p:blipFill>
        <p:spPr bwMode="auto">
          <a:xfrm>
            <a:off x="1067300" y="1552174"/>
            <a:ext cx="4589253" cy="20884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 Box 14"/>
          <p:cNvSpPr txBox="1">
            <a:spLocks noChangeArrowheads="1"/>
          </p:cNvSpPr>
          <p:nvPr/>
        </p:nvSpPr>
        <p:spPr bwMode="auto">
          <a:xfrm>
            <a:off x="5748511" y="2073195"/>
            <a:ext cx="4080294" cy="122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4" tIns="45683" rIns="91364" bIns="456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4206" indent="-344206" eaLnBrk="1" hangingPunct="1">
              <a:lnSpc>
                <a:spcPct val="90000"/>
              </a:lnSpc>
              <a:spcBef>
                <a:spcPct val="20000"/>
              </a:spcBef>
            </a:pPr>
            <a:r>
              <a:rPr lang="en-US" b="1" dirty="0" smtClean="0">
                <a:latin typeface="Verdana" pitchFamily="34" charset="0"/>
                <a:ea typeface="Verdana" pitchFamily="34" charset="0"/>
                <a:cs typeface="Verdana" pitchFamily="34" charset="0"/>
              </a:rPr>
              <a:t>a) </a:t>
            </a:r>
            <a:r>
              <a:rPr lang="en-US" b="1" dirty="0">
                <a:latin typeface="Verdana" pitchFamily="34" charset="0"/>
                <a:ea typeface="Verdana" pitchFamily="34" charset="0"/>
                <a:cs typeface="Verdana" pitchFamily="34" charset="0"/>
              </a:rPr>
              <a:t>Testing frequency (months)</a:t>
            </a:r>
          </a:p>
          <a:p>
            <a:pPr marL="344206" indent="-344206" eaLnBrk="1" hangingPunct="1">
              <a:lnSpc>
                <a:spcPct val="90000"/>
              </a:lnSpc>
              <a:spcBef>
                <a:spcPct val="20000"/>
              </a:spcBef>
            </a:pPr>
            <a:r>
              <a:rPr lang="en-US" dirty="0" smtClean="0">
                <a:latin typeface="Verdana" pitchFamily="34" charset="0"/>
                <a:ea typeface="Verdana" pitchFamily="34" charset="0"/>
                <a:cs typeface="Verdana" pitchFamily="34" charset="0"/>
              </a:rPr>
              <a:t>	White </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rFVIII</a:t>
            </a:r>
            <a:endParaRPr lang="en-US" dirty="0">
              <a:latin typeface="Verdana" pitchFamily="34" charset="0"/>
              <a:ea typeface="Verdana" pitchFamily="34" charset="0"/>
              <a:cs typeface="Verdana" pitchFamily="34" charset="0"/>
            </a:endParaRPr>
          </a:p>
          <a:p>
            <a:pPr marL="344206" indent="-344206" eaLnBrk="1" hangingPunct="1">
              <a:lnSpc>
                <a:spcPct val="90000"/>
              </a:lnSpc>
              <a:spcBef>
                <a:spcPct val="20000"/>
              </a:spcBef>
            </a:pPr>
            <a:r>
              <a:rPr lang="en-US" dirty="0" smtClean="0">
                <a:latin typeface="Verdana" pitchFamily="34" charset="0"/>
                <a:ea typeface="Verdana" pitchFamily="34" charset="0"/>
                <a:cs typeface="Verdana" pitchFamily="34" charset="0"/>
              </a:rPr>
              <a:t>	Grey </a:t>
            </a:r>
            <a:r>
              <a:rPr lang="en-US" dirty="0">
                <a:latin typeface="Verdana" pitchFamily="34" charset="0"/>
                <a:ea typeface="Verdana" pitchFamily="34" charset="0"/>
                <a:cs typeface="Verdana" pitchFamily="34" charset="0"/>
              </a:rPr>
              <a:t>= </a:t>
            </a:r>
            <a:r>
              <a:rPr lang="en-US" dirty="0" err="1">
                <a:latin typeface="Verdana" pitchFamily="34" charset="0"/>
                <a:ea typeface="Verdana" pitchFamily="34" charset="0"/>
                <a:cs typeface="Verdana" pitchFamily="34" charset="0"/>
              </a:rPr>
              <a:t>pdFVIII</a:t>
            </a:r>
            <a:endParaRPr lang="en-US" i="1" dirty="0">
              <a:latin typeface="Verdana" pitchFamily="34" charset="0"/>
              <a:ea typeface="Verdana" pitchFamily="34" charset="0"/>
              <a:cs typeface="Verdana" pitchFamily="34" charset="0"/>
            </a:endParaRPr>
          </a:p>
        </p:txBody>
      </p:sp>
      <p:sp>
        <p:nvSpPr>
          <p:cNvPr id="15368" name="Text Box 15"/>
          <p:cNvSpPr txBox="1">
            <a:spLocks noChangeArrowheads="1"/>
          </p:cNvSpPr>
          <p:nvPr/>
        </p:nvSpPr>
        <p:spPr bwMode="auto">
          <a:xfrm>
            <a:off x="457200" y="6196318"/>
            <a:ext cx="6614662" cy="461590"/>
          </a:xfrm>
          <a:prstGeom prst="rect">
            <a:avLst/>
          </a:prstGeom>
          <a:noFill/>
          <a:extLst/>
        </p:spPr>
        <p:txBody>
          <a:bodyPr wrap="square" lIns="91364" tIns="45683" rIns="91364" bIns="45683" rtlCol="0">
            <a:spAutoFit/>
          </a:bodyPr>
          <a:lstStyle>
            <a:defPPr>
              <a:defRPr lang="en-US"/>
            </a:defPPr>
            <a:lvl1pPr>
              <a:defRPr sz="1200">
                <a:latin typeface="Arial" pitchFamily="34" charset="0"/>
              </a:defRPr>
            </a:lvl1pPr>
          </a:lstStyle>
          <a:p>
            <a:r>
              <a:rPr lang="en-US" dirty="0">
                <a:latin typeface="Verdana" pitchFamily="34" charset="0"/>
                <a:ea typeface="Verdana" pitchFamily="34" charset="0"/>
                <a:cs typeface="Verdana" pitchFamily="34" charset="0"/>
              </a:rPr>
              <a:t>Y-axis shows the </a:t>
            </a:r>
            <a:r>
              <a:rPr lang="en-US" dirty="0" err="1">
                <a:latin typeface="Verdana" pitchFamily="34" charset="0"/>
                <a:ea typeface="Verdana" pitchFamily="34" charset="0"/>
                <a:cs typeface="Verdana" pitchFamily="34" charset="0"/>
              </a:rPr>
              <a:t>logit</a:t>
            </a:r>
            <a:r>
              <a:rPr lang="en-US" dirty="0">
                <a:latin typeface="Verdana" pitchFamily="34" charset="0"/>
                <a:ea typeface="Verdana" pitchFamily="34" charset="0"/>
                <a:cs typeface="Verdana" pitchFamily="34" charset="0"/>
              </a:rPr>
              <a:t> of the incidence rate of inhibitor. Each bubble represents a single study, the diameter being inversely proportional to the variance of the study.</a:t>
            </a:r>
          </a:p>
        </p:txBody>
      </p:sp>
      <p:pic>
        <p:nvPicPr>
          <p:cNvPr id="9" name="Picture 6" descr="fig3"/>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r="928" b="25024"/>
          <a:stretch>
            <a:fillRect/>
          </a:stretch>
        </p:blipFill>
        <p:spPr bwMode="auto">
          <a:xfrm>
            <a:off x="1042398" y="3773470"/>
            <a:ext cx="4589253" cy="210976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5748511" y="4474406"/>
            <a:ext cx="4080294" cy="91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4" tIns="45683" rIns="91364" bIns="456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4206" indent="-344206" eaLnBrk="1" hangingPunct="1">
              <a:lnSpc>
                <a:spcPct val="90000"/>
              </a:lnSpc>
              <a:spcBef>
                <a:spcPct val="20000"/>
              </a:spcBef>
            </a:pPr>
            <a:r>
              <a:rPr lang="en-US" b="1" dirty="0">
                <a:latin typeface="Verdana" pitchFamily="34" charset="0"/>
                <a:ea typeface="Verdana" pitchFamily="34" charset="0"/>
                <a:cs typeface="Verdana" pitchFamily="34" charset="0"/>
              </a:rPr>
              <a:t>b) Testing frequency (months)</a:t>
            </a:r>
          </a:p>
          <a:p>
            <a:pPr marL="344206" indent="-344206" eaLnBrk="1" hangingPunct="1">
              <a:lnSpc>
                <a:spcPct val="90000"/>
              </a:lnSpc>
              <a:spcBef>
                <a:spcPct val="20000"/>
              </a:spcBef>
            </a:pPr>
            <a:r>
              <a:rPr lang="en-US" b="1"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Only </a:t>
            </a:r>
            <a:r>
              <a:rPr lang="en-US" dirty="0">
                <a:latin typeface="Verdana" pitchFamily="34" charset="0"/>
                <a:ea typeface="Verdana" pitchFamily="34" charset="0"/>
                <a:cs typeface="Verdana" pitchFamily="34" charset="0"/>
              </a:rPr>
              <a:t>prospective studies</a:t>
            </a:r>
            <a:endParaRPr lang="en-US" i="1" dirty="0">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GB" dirty="0" smtClean="0">
                <a:latin typeface="Verdana" pitchFamily="34" charset="0"/>
                <a:ea typeface="Verdana" pitchFamily="34" charset="0"/>
                <a:cs typeface="Verdana" pitchFamily="34" charset="0"/>
              </a:rPr>
              <a:t>Meta-regression</a:t>
            </a:r>
            <a:endParaRPr lang="en-GB" dirty="0">
              <a:latin typeface="Verdana" pitchFamily="34" charset="0"/>
              <a:ea typeface="Verdana" pitchFamily="34" charset="0"/>
              <a:cs typeface="Verdana" pitchFamily="34" charset="0"/>
            </a:endParaRPr>
          </a:p>
        </p:txBody>
      </p:sp>
      <p:sp>
        <p:nvSpPr>
          <p:cNvPr id="8" name="Text Box 3"/>
          <p:cNvSpPr txBox="1">
            <a:spLocks noChangeArrowheads="1"/>
          </p:cNvSpPr>
          <p:nvPr/>
        </p:nvSpPr>
        <p:spPr bwMode="auto">
          <a:xfrm>
            <a:off x="4572001" y="6581006"/>
            <a:ext cx="4572000" cy="276924"/>
          </a:xfrm>
          <a:prstGeom prst="rect">
            <a:avLst/>
          </a:prstGeom>
          <a:noFill/>
          <a:extLst/>
        </p:spPr>
        <p:txBody>
          <a:bodyPr wrap="square" lIns="91364" tIns="45683" rIns="91364" bIns="45683" rtlCol="0">
            <a:spAutoFit/>
          </a:bodyPr>
          <a:lstStyle>
            <a:defPPr>
              <a:defRPr lang="en-US"/>
            </a:defPPr>
            <a:lvl1pPr>
              <a:defRPr sz="1200"/>
            </a:lvl1pPr>
          </a:lstStyle>
          <a:p>
            <a:pPr algn="r"/>
            <a:r>
              <a:rPr lang="it-IT" dirty="0">
                <a:latin typeface="Verdana" pitchFamily="34" charset="0"/>
                <a:ea typeface="Verdana" pitchFamily="34" charset="0"/>
                <a:cs typeface="Verdana" pitchFamily="34" charset="0"/>
              </a:rPr>
              <a:t>Iorio A </a:t>
            </a:r>
            <a:r>
              <a:rPr lang="it-IT" i="1" dirty="0">
                <a:latin typeface="Verdana" pitchFamily="34" charset="0"/>
                <a:ea typeface="Verdana" pitchFamily="34" charset="0"/>
                <a:cs typeface="Verdana" pitchFamily="34" charset="0"/>
              </a:rPr>
              <a:t>et </a:t>
            </a:r>
            <a:r>
              <a:rPr lang="it-IT" i="1" dirty="0" smtClean="0">
                <a:latin typeface="Verdana" pitchFamily="34" charset="0"/>
                <a:ea typeface="Verdana" pitchFamily="34" charset="0"/>
                <a:cs typeface="Verdana" pitchFamily="34" charset="0"/>
              </a:rPr>
              <a:t>al. </a:t>
            </a:r>
            <a:r>
              <a:rPr lang="en-US" i="1" dirty="0">
                <a:latin typeface="Verdana" pitchFamily="34" charset="0"/>
                <a:ea typeface="Verdana" pitchFamily="34" charset="0"/>
                <a:cs typeface="Verdana" pitchFamily="34" charset="0"/>
              </a:rPr>
              <a:t>JTH </a:t>
            </a:r>
            <a:r>
              <a:rPr lang="en-US" dirty="0">
                <a:latin typeface="Verdana" pitchFamily="34" charset="0"/>
                <a:ea typeface="Verdana" pitchFamily="34" charset="0"/>
                <a:cs typeface="Verdana" pitchFamily="34" charset="0"/>
              </a:rPr>
              <a:t>2010;8:1256–65.</a:t>
            </a:r>
            <a:endParaRPr lang="it-IT"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21655845"/>
      </p:ext>
    </p:extLst>
  </p:cSld>
  <p:clrMapOvr>
    <a:masterClrMapping/>
  </p:clrMapOvr>
  <mc:AlternateContent xmlns:mc="http://schemas.openxmlformats.org/markup-compatibility/2006" xmlns:p14="http://schemas.microsoft.com/office/powerpoint/2010/main">
    <mc:Choice Requires="p14">
      <p:transition spd="slow" p14:dur="1200" advTm="29601">
        <p14:prism/>
      </p:transition>
    </mc:Choice>
    <mc:Fallback xmlns="">
      <p:transition xmlns:p14="http://schemas.microsoft.com/office/powerpoint/2010/main" spd="slow" advTm="29601">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16" y="2067027"/>
            <a:ext cx="7770813" cy="1076426"/>
          </a:xfrm>
        </p:spPr>
        <p:txBody>
          <a:bodyPr/>
          <a:lstStyle/>
          <a:p>
            <a:pPr marL="36544"/>
            <a:r>
              <a:rPr lang="en-US" sz="6600" b="1" dirty="0"/>
              <a:t>EAHAD</a:t>
            </a:r>
            <a:br>
              <a:rPr lang="en-US" sz="6600" b="1" dirty="0"/>
            </a:br>
            <a:r>
              <a:rPr lang="en-US" sz="3200" b="1" dirty="0"/>
              <a:t>COLLABORATIVE GROUP</a:t>
            </a:r>
            <a:r>
              <a:rPr lang="en-US" sz="3200" dirty="0"/>
              <a:t/>
            </a:r>
            <a:br>
              <a:rPr lang="en-US" sz="3200" dirty="0"/>
            </a:br>
            <a:r>
              <a:rPr lang="en-US" sz="3200" b="1" dirty="0"/>
              <a:t>ON TREATMENT RELATED INHIBITOR RISK</a:t>
            </a:r>
            <a:r>
              <a:rPr lang="en-US" sz="3200" dirty="0"/>
              <a:t/>
            </a:r>
            <a:br>
              <a:rPr lang="en-US" sz="3200" dirty="0"/>
            </a:br>
            <a:endParaRPr lang="en-US" dirty="0"/>
          </a:p>
        </p:txBody>
      </p:sp>
      <p:sp>
        <p:nvSpPr>
          <p:cNvPr id="5" name="Content Placeholder 4"/>
          <p:cNvSpPr>
            <a:spLocks noGrp="1"/>
          </p:cNvSpPr>
          <p:nvPr>
            <p:ph type="body" idx="1"/>
          </p:nvPr>
        </p:nvSpPr>
        <p:spPr/>
        <p:txBody>
          <a:bodyPr>
            <a:noAutofit/>
          </a:bodyPr>
          <a:lstStyle/>
          <a:p>
            <a:pPr marL="36544" indent="0" algn="ctr">
              <a:lnSpc>
                <a:spcPct val="50000"/>
              </a:lnSpc>
              <a:buNone/>
            </a:pPr>
            <a:r>
              <a:rPr lang="en-US" sz="1000" b="1" dirty="0"/>
              <a:t> </a:t>
            </a:r>
            <a:endParaRPr lang="en-US" sz="1000" dirty="0"/>
          </a:p>
          <a:p>
            <a:pPr marL="36544" indent="0" algn="ctr">
              <a:buNone/>
            </a:pPr>
            <a:r>
              <a:rPr lang="en-US" sz="2800" b="1" dirty="0"/>
              <a:t>Predictors of inhibitor development in Hemophilia A previously untreated patients: the role of factor concentrate type.</a:t>
            </a:r>
            <a:endParaRPr lang="en-US" sz="2800" dirty="0"/>
          </a:p>
          <a:p>
            <a:pPr marL="36544" indent="0" algn="ctr">
              <a:buNone/>
            </a:pPr>
            <a:r>
              <a:rPr lang="en-US" sz="4800" b="1" dirty="0">
                <a:solidFill>
                  <a:srgbClr val="FFFF00"/>
                </a:solidFill>
              </a:rPr>
              <a:t>An individual patient data meta-analysis</a:t>
            </a:r>
            <a:r>
              <a:rPr lang="en-US" sz="2800" b="1" dirty="0"/>
              <a:t>.</a:t>
            </a:r>
            <a:endParaRPr lang="en-US" sz="2800" dirty="0"/>
          </a:p>
          <a:p>
            <a:pPr marL="36544" indent="0" algn="ctr">
              <a:buNone/>
            </a:pPr>
            <a:r>
              <a:rPr lang="en-US" sz="2800" b="1" dirty="0"/>
              <a:t> </a:t>
            </a:r>
            <a:endParaRPr lang="en-US" sz="2800" dirty="0"/>
          </a:p>
          <a:p>
            <a:pPr marL="36544" indent="0" algn="ctr">
              <a:buNone/>
            </a:pPr>
            <a:r>
              <a:rPr lang="en-US" sz="2800" b="1" dirty="0"/>
              <a:t> </a:t>
            </a:r>
            <a:endParaRPr lang="en-US" sz="2800" dirty="0"/>
          </a:p>
          <a:p>
            <a:pPr marL="36544" indent="0" algn="ctr">
              <a:buNone/>
            </a:pPr>
            <a:endParaRPr lang="en-US" sz="2800" dirty="0"/>
          </a:p>
        </p:txBody>
      </p:sp>
      <p:sp>
        <p:nvSpPr>
          <p:cNvPr id="4" name="Text Box 3"/>
          <p:cNvSpPr txBox="1">
            <a:spLocks noChangeArrowheads="1"/>
          </p:cNvSpPr>
          <p:nvPr/>
        </p:nvSpPr>
        <p:spPr bwMode="auto">
          <a:xfrm>
            <a:off x="4572001" y="6593459"/>
            <a:ext cx="4572000" cy="276924"/>
          </a:xfrm>
          <a:prstGeom prst="rect">
            <a:avLst/>
          </a:prstGeom>
          <a:noFill/>
          <a:extLst/>
        </p:spPr>
        <p:txBody>
          <a:bodyPr wrap="square" lIns="91364" tIns="45683" rIns="91364" bIns="45683" rtlCol="0">
            <a:spAutoFit/>
          </a:bodyPr>
          <a:lstStyle>
            <a:defPPr>
              <a:defRPr lang="en-US"/>
            </a:defPPr>
            <a:lvl1pPr>
              <a:defRPr sz="1200"/>
            </a:lvl1pPr>
          </a:lstStyle>
          <a:p>
            <a:pPr algn="r"/>
            <a:r>
              <a:rPr lang="it-IT" dirty="0">
                <a:latin typeface="Verdana" pitchFamily="34" charset="0"/>
                <a:ea typeface="Verdana" pitchFamily="34" charset="0"/>
                <a:cs typeface="Verdana" pitchFamily="34" charset="0"/>
              </a:rPr>
              <a:t>Iorio A </a:t>
            </a:r>
            <a:r>
              <a:rPr lang="it-IT" i="1" dirty="0">
                <a:latin typeface="Verdana" pitchFamily="34" charset="0"/>
                <a:ea typeface="Verdana" pitchFamily="34" charset="0"/>
                <a:cs typeface="Verdana" pitchFamily="34" charset="0"/>
              </a:rPr>
              <a:t>et </a:t>
            </a:r>
            <a:r>
              <a:rPr lang="it-IT" i="1" dirty="0" smtClean="0">
                <a:latin typeface="Verdana" pitchFamily="34" charset="0"/>
                <a:ea typeface="Verdana" pitchFamily="34" charset="0"/>
                <a:cs typeface="Verdana" pitchFamily="34" charset="0"/>
              </a:rPr>
              <a:t>al. </a:t>
            </a:r>
            <a:r>
              <a:rPr lang="en-US" i="1" dirty="0" smtClean="0">
                <a:latin typeface="Verdana" pitchFamily="34" charset="0"/>
                <a:ea typeface="Verdana" pitchFamily="34" charset="0"/>
                <a:cs typeface="Verdana" pitchFamily="34" charset="0"/>
              </a:rPr>
              <a:t>WFH </a:t>
            </a:r>
            <a:r>
              <a:rPr lang="en-US" dirty="0" smtClean="0">
                <a:latin typeface="Verdana" pitchFamily="34" charset="0"/>
                <a:ea typeface="Verdana" pitchFamily="34" charset="0"/>
                <a:cs typeface="Verdana" pitchFamily="34" charset="0"/>
              </a:rPr>
              <a:t>2012, Paris, Submitted</a:t>
            </a:r>
            <a:endParaRPr lang="it-IT" dirty="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31922">
        <p14:prism/>
      </p:transition>
    </mc:Choice>
    <mc:Fallback xmlns="">
      <p:transition xmlns:p14="http://schemas.microsoft.com/office/powerpoint/2010/main" spd="slow" advTm="31922">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533400" y="1524017"/>
            <a:ext cx="8001000" cy="4524315"/>
          </a:xfrm>
          <a:prstGeom prst="rect">
            <a:avLst/>
          </a:prstGeom>
          <a:noFill/>
          <a:ln w="9525">
            <a:noFill/>
            <a:miter lim="800000"/>
            <a:headEnd/>
            <a:tailEnd/>
          </a:ln>
        </p:spPr>
        <p:txBody>
          <a:bodyPr wrap="square" lIns="91364" tIns="45683" rIns="91364" bIns="45683">
            <a:spAutoFit/>
          </a:bodyPr>
          <a:lstStyle/>
          <a:p>
            <a:pPr marL="342623" indent="-342623">
              <a:spcBef>
                <a:spcPct val="50000"/>
              </a:spcBef>
            </a:pPr>
            <a:r>
              <a:rPr lang="it-IT" sz="2400" dirty="0" err="1">
                <a:solidFill>
                  <a:srgbClr val="642566"/>
                </a:solidFill>
                <a:latin typeface="Century Gothic" pitchFamily="34" charset="0"/>
              </a:rPr>
              <a:t>Pooled</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cohort</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of</a:t>
            </a:r>
            <a:r>
              <a:rPr lang="it-IT" sz="2400" dirty="0">
                <a:solidFill>
                  <a:srgbClr val="642566"/>
                </a:solidFill>
                <a:latin typeface="Century Gothic" pitchFamily="34" charset="0"/>
              </a:rPr>
              <a:t> consecutive </a:t>
            </a:r>
            <a:r>
              <a:rPr lang="it-IT" sz="2400" dirty="0" err="1">
                <a:solidFill>
                  <a:srgbClr val="642566"/>
                </a:solidFill>
                <a:latin typeface="Century Gothic" pitchFamily="34" charset="0"/>
              </a:rPr>
              <a:t>patients</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from</a:t>
            </a:r>
            <a:r>
              <a:rPr lang="it-IT" sz="2400" dirty="0">
                <a:solidFill>
                  <a:srgbClr val="642566"/>
                </a:solidFill>
                <a:latin typeface="Century Gothic" pitchFamily="34" charset="0"/>
              </a:rPr>
              <a:t> 6 </a:t>
            </a:r>
            <a:r>
              <a:rPr lang="it-IT" sz="2400" dirty="0" err="1">
                <a:solidFill>
                  <a:srgbClr val="642566"/>
                </a:solidFill>
                <a:latin typeface="Century Gothic" pitchFamily="34" charset="0"/>
              </a:rPr>
              <a:t>Hemophilia</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Centres</a:t>
            </a:r>
            <a:r>
              <a:rPr lang="it-IT" sz="2400" dirty="0">
                <a:solidFill>
                  <a:srgbClr val="642566"/>
                </a:solidFill>
                <a:latin typeface="Century Gothic" pitchFamily="34" charset="0"/>
              </a:rPr>
              <a:t> (5 </a:t>
            </a:r>
            <a:r>
              <a:rPr lang="it-IT" sz="2400" dirty="0" err="1">
                <a:solidFill>
                  <a:srgbClr val="642566"/>
                </a:solidFill>
                <a:latin typeface="Century Gothic" pitchFamily="34" charset="0"/>
              </a:rPr>
              <a:t>European</a:t>
            </a:r>
            <a:r>
              <a:rPr lang="it-IT" sz="2400" dirty="0">
                <a:solidFill>
                  <a:srgbClr val="642566"/>
                </a:solidFill>
                <a:latin typeface="Century Gothic" pitchFamily="34" charset="0"/>
              </a:rPr>
              <a:t>, 1 </a:t>
            </a:r>
            <a:r>
              <a:rPr lang="it-IT" sz="2400" dirty="0" err="1">
                <a:solidFill>
                  <a:srgbClr val="642566"/>
                </a:solidFill>
                <a:latin typeface="Century Gothic" pitchFamily="34" charset="0"/>
              </a:rPr>
              <a:t>Israeli</a:t>
            </a:r>
            <a:r>
              <a:rPr lang="it-IT" sz="2400" dirty="0">
                <a:solidFill>
                  <a:srgbClr val="642566"/>
                </a:solidFill>
                <a:latin typeface="Century Gothic" pitchFamily="34" charset="0"/>
              </a:rPr>
              <a:t>)</a:t>
            </a:r>
          </a:p>
          <a:p>
            <a:pPr marL="342623" indent="-342623">
              <a:spcBef>
                <a:spcPct val="50000"/>
              </a:spcBef>
            </a:pPr>
            <a:r>
              <a:rPr lang="it-IT" sz="2400" dirty="0">
                <a:solidFill>
                  <a:srgbClr val="642566"/>
                </a:solidFill>
                <a:latin typeface="Century Gothic" pitchFamily="34" charset="0"/>
              </a:rPr>
              <a:t>284 </a:t>
            </a:r>
            <a:r>
              <a:rPr lang="it-IT" sz="2400" dirty="0" err="1">
                <a:solidFill>
                  <a:srgbClr val="642566"/>
                </a:solidFill>
                <a:latin typeface="Century Gothic" pitchFamily="34" charset="0"/>
              </a:rPr>
              <a:t>PUPs</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born</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between</a:t>
            </a:r>
            <a:r>
              <a:rPr lang="it-IT" sz="2400" dirty="0">
                <a:solidFill>
                  <a:srgbClr val="642566"/>
                </a:solidFill>
                <a:latin typeface="Century Gothic" pitchFamily="34" charset="0"/>
              </a:rPr>
              <a:t> 1967 and 2011</a:t>
            </a:r>
          </a:p>
          <a:p>
            <a:pPr marL="342623" indent="-342623">
              <a:spcBef>
                <a:spcPct val="50000"/>
              </a:spcBef>
            </a:pPr>
            <a:r>
              <a:rPr lang="it-IT" sz="2400" dirty="0">
                <a:solidFill>
                  <a:srgbClr val="642566"/>
                </a:solidFill>
                <a:latin typeface="Century Gothic" pitchFamily="34" charset="0"/>
              </a:rPr>
              <a:t>Moderate-Severe</a:t>
            </a:r>
            <a:r>
              <a:rPr lang="it-IT" sz="2400" baseline="30000" dirty="0">
                <a:solidFill>
                  <a:srgbClr val="642566"/>
                </a:solidFill>
                <a:latin typeface="Century Gothic" pitchFamily="34" charset="0"/>
              </a:rPr>
              <a:t>1</a:t>
            </a:r>
            <a:r>
              <a:rPr lang="it-IT" sz="2400" dirty="0">
                <a:solidFill>
                  <a:srgbClr val="642566"/>
                </a:solidFill>
                <a:latin typeface="Century Gothic" pitchFamily="34" charset="0"/>
              </a:rPr>
              <a:t> Hemophilia A</a:t>
            </a:r>
          </a:p>
          <a:p>
            <a:pPr marL="342623" indent="-342623">
              <a:spcBef>
                <a:spcPct val="50000"/>
              </a:spcBef>
            </a:pPr>
            <a:r>
              <a:rPr lang="it-IT" sz="2400" dirty="0" err="1">
                <a:solidFill>
                  <a:srgbClr val="642566"/>
                </a:solidFill>
                <a:latin typeface="Century Gothic" pitchFamily="34" charset="0"/>
              </a:rPr>
              <a:t>Treated</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with</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pdFVIII</a:t>
            </a:r>
            <a:r>
              <a:rPr lang="it-IT" sz="2400" dirty="0">
                <a:solidFill>
                  <a:srgbClr val="642566"/>
                </a:solidFill>
                <a:latin typeface="Century Gothic" pitchFamily="34" charset="0"/>
              </a:rPr>
              <a:t> or </a:t>
            </a:r>
            <a:r>
              <a:rPr lang="it-IT" sz="2400" dirty="0" err="1">
                <a:solidFill>
                  <a:srgbClr val="642566"/>
                </a:solidFill>
                <a:latin typeface="Century Gothic" pitchFamily="34" charset="0"/>
              </a:rPr>
              <a:t>rFVIII</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concentrates</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with</a:t>
            </a:r>
            <a:r>
              <a:rPr lang="it-IT" sz="2400" dirty="0">
                <a:solidFill>
                  <a:srgbClr val="642566"/>
                </a:solidFill>
                <a:latin typeface="Century Gothic" pitchFamily="34" charset="0"/>
              </a:rPr>
              <a:t> high-dose</a:t>
            </a:r>
            <a:r>
              <a:rPr lang="it-IT" sz="2400" baseline="30000" dirty="0">
                <a:solidFill>
                  <a:srgbClr val="642566"/>
                </a:solidFill>
                <a:latin typeface="Century Gothic" pitchFamily="34" charset="0"/>
              </a:rPr>
              <a:t>2</a:t>
            </a:r>
            <a:r>
              <a:rPr lang="it-IT" sz="2400" dirty="0">
                <a:solidFill>
                  <a:srgbClr val="642566"/>
                </a:solidFill>
                <a:latin typeface="Century Gothic" pitchFamily="34" charset="0"/>
              </a:rPr>
              <a:t> or </a:t>
            </a:r>
            <a:r>
              <a:rPr lang="it-IT" sz="2400" dirty="0" err="1">
                <a:solidFill>
                  <a:srgbClr val="642566"/>
                </a:solidFill>
                <a:latin typeface="Century Gothic" pitchFamily="34" charset="0"/>
              </a:rPr>
              <a:t>low-dose</a:t>
            </a:r>
            <a:r>
              <a:rPr lang="it-IT" sz="2400" dirty="0">
                <a:solidFill>
                  <a:srgbClr val="642566"/>
                </a:solidFill>
                <a:latin typeface="Century Gothic" pitchFamily="34" charset="0"/>
              </a:rPr>
              <a:t> </a:t>
            </a:r>
            <a:r>
              <a:rPr lang="it-IT" sz="2400" dirty="0" err="1">
                <a:solidFill>
                  <a:srgbClr val="642566"/>
                </a:solidFill>
                <a:latin typeface="Century Gothic" pitchFamily="34" charset="0"/>
              </a:rPr>
              <a:t>regimen</a:t>
            </a:r>
            <a:endParaRPr lang="it-IT" sz="2400" dirty="0">
              <a:solidFill>
                <a:srgbClr val="642566"/>
              </a:solidFill>
              <a:latin typeface="Century Gothic" pitchFamily="34" charset="0"/>
            </a:endParaRPr>
          </a:p>
          <a:p>
            <a:pPr marL="342623" indent="-342623">
              <a:spcBef>
                <a:spcPct val="50000"/>
              </a:spcBef>
            </a:pPr>
            <a:r>
              <a:rPr lang="it-IT" sz="2400" dirty="0" err="1">
                <a:solidFill>
                  <a:srgbClr val="642566"/>
                </a:solidFill>
                <a:latin typeface="Century Gothic" pitchFamily="34" charset="0"/>
              </a:rPr>
              <a:t>Followed</a:t>
            </a:r>
            <a:r>
              <a:rPr lang="it-IT" sz="2400" dirty="0">
                <a:solidFill>
                  <a:srgbClr val="642566"/>
                </a:solidFill>
                <a:latin typeface="Century Gothic" pitchFamily="34" charset="0"/>
              </a:rPr>
              <a:t> up </a:t>
            </a:r>
            <a:r>
              <a:rPr lang="it-IT" sz="2400" dirty="0" err="1">
                <a:solidFill>
                  <a:srgbClr val="642566"/>
                </a:solidFill>
                <a:latin typeface="Century Gothic" pitchFamily="34" charset="0"/>
              </a:rPr>
              <a:t>until</a:t>
            </a:r>
            <a:r>
              <a:rPr lang="it-IT" sz="2400" dirty="0">
                <a:solidFill>
                  <a:srgbClr val="642566"/>
                </a:solidFill>
                <a:latin typeface="Century Gothic" pitchFamily="34" charset="0"/>
              </a:rPr>
              <a:t> =&gt;200 ED</a:t>
            </a:r>
          </a:p>
          <a:p>
            <a:pPr marL="342623" indent="-342623">
              <a:spcBef>
                <a:spcPct val="50000"/>
              </a:spcBef>
            </a:pPr>
            <a:endParaRPr lang="it-IT" sz="2400" dirty="0">
              <a:solidFill>
                <a:srgbClr val="642566"/>
              </a:solidFill>
              <a:latin typeface="Century Gothic" pitchFamily="34" charset="0"/>
            </a:endParaRPr>
          </a:p>
          <a:p>
            <a:pPr marL="342623" indent="-342623" algn="ctr">
              <a:spcBef>
                <a:spcPct val="50000"/>
              </a:spcBef>
            </a:pPr>
            <a:endParaRPr lang="it-IT" sz="2400" dirty="0">
              <a:solidFill>
                <a:srgbClr val="642566"/>
              </a:solidFill>
              <a:latin typeface="Century Gothic" pitchFamily="34" charset="0"/>
            </a:endParaRPr>
          </a:p>
        </p:txBody>
      </p:sp>
      <p:sp>
        <p:nvSpPr>
          <p:cNvPr id="3076" name="Text Box 12"/>
          <p:cNvSpPr txBox="1">
            <a:spLocks noChangeArrowheads="1"/>
          </p:cNvSpPr>
          <p:nvPr/>
        </p:nvSpPr>
        <p:spPr bwMode="auto">
          <a:xfrm>
            <a:off x="685800" y="5562600"/>
            <a:ext cx="7543800" cy="1015663"/>
          </a:xfrm>
          <a:prstGeom prst="rect">
            <a:avLst/>
          </a:prstGeom>
          <a:noFill/>
          <a:ln w="9525">
            <a:noFill/>
            <a:miter lim="800000"/>
            <a:headEnd/>
            <a:tailEnd/>
          </a:ln>
        </p:spPr>
        <p:txBody>
          <a:bodyPr lIns="91364" tIns="45683" rIns="91364" bIns="45683">
            <a:spAutoFit/>
          </a:bodyPr>
          <a:lstStyle/>
          <a:p>
            <a:pPr marL="342623" indent="-342623"/>
            <a:r>
              <a:rPr lang="it-IT" sz="2000" b="1" baseline="30000" dirty="0">
                <a:solidFill>
                  <a:srgbClr val="E31837"/>
                </a:solidFill>
                <a:latin typeface="Century Gothic" pitchFamily="34" charset="0"/>
              </a:rPr>
              <a:t>1</a:t>
            </a:r>
            <a:r>
              <a:rPr lang="it-IT" sz="2000" b="1" dirty="0">
                <a:solidFill>
                  <a:srgbClr val="E31837"/>
                </a:solidFill>
                <a:latin typeface="Century Gothic" pitchFamily="34" charset="0"/>
              </a:rPr>
              <a:t>Baseline FVIII </a:t>
            </a:r>
            <a:r>
              <a:rPr lang="it-IT" sz="2000" b="1" dirty="0" err="1">
                <a:solidFill>
                  <a:srgbClr val="E31837"/>
                </a:solidFill>
                <a:latin typeface="Century Gothic" pitchFamily="34" charset="0"/>
              </a:rPr>
              <a:t>level</a:t>
            </a:r>
            <a:r>
              <a:rPr lang="it-IT" sz="2000" b="1" dirty="0">
                <a:solidFill>
                  <a:srgbClr val="E31837"/>
                </a:solidFill>
                <a:latin typeface="Century Gothic" pitchFamily="34" charset="0"/>
              </a:rPr>
              <a:t> ≤ 0.05 IU/dl</a:t>
            </a:r>
          </a:p>
          <a:p>
            <a:pPr marL="342623" indent="-342623"/>
            <a:r>
              <a:rPr lang="en-US" sz="2000" b="1" baseline="30000" dirty="0">
                <a:solidFill>
                  <a:srgbClr val="E31837"/>
                </a:solidFill>
                <a:latin typeface="Century Gothic" pitchFamily="34" charset="0"/>
              </a:rPr>
              <a:t>2</a:t>
            </a:r>
            <a:r>
              <a:rPr lang="en-US" sz="2000" b="1" dirty="0">
                <a:solidFill>
                  <a:srgbClr val="E31837"/>
                </a:solidFill>
                <a:latin typeface="Century Gothic" pitchFamily="34" charset="0"/>
              </a:rPr>
              <a:t>Median single dose received within 8 to 12 weeks after therapy start &gt; 30 IU/kg of body weight</a:t>
            </a:r>
            <a:endParaRPr lang="it-IT" sz="2000" b="1" dirty="0">
              <a:solidFill>
                <a:srgbClr val="E31837"/>
              </a:solidFill>
              <a:latin typeface="Century Gothic" pitchFamily="34" charset="0"/>
            </a:endParaRPr>
          </a:p>
        </p:txBody>
      </p:sp>
      <p:sp>
        <p:nvSpPr>
          <p:cNvPr id="5" name="Titolo 4"/>
          <p:cNvSpPr>
            <a:spLocks noGrp="1"/>
          </p:cNvSpPr>
          <p:nvPr>
            <p:ph type="title" idx="4294967295"/>
          </p:nvPr>
        </p:nvSpPr>
        <p:spPr>
          <a:xfrm>
            <a:off x="547865" y="-27020"/>
            <a:ext cx="8229600" cy="1152000"/>
          </a:xfrm>
          <a:prstGeom prst="rect">
            <a:avLst/>
          </a:prstGeom>
        </p:spPr>
        <p:txBody>
          <a:bodyPr lIns="91364" tIns="45683" rIns="91364" bIns="45683"/>
          <a:lstStyle/>
          <a:p>
            <a:r>
              <a:rPr lang="it-IT" dirty="0" err="1" smtClean="0"/>
              <a:t>Study</a:t>
            </a:r>
            <a:r>
              <a:rPr lang="it-IT" dirty="0" smtClean="0"/>
              <a:t> design</a:t>
            </a:r>
            <a:r>
              <a:rPr lang="it-IT" sz="2400" dirty="0"/>
              <a:t/>
            </a:r>
            <a:br>
              <a:rPr lang="it-IT" sz="2400" dirty="0"/>
            </a:br>
            <a:endParaRPr lang="it-IT" sz="2400" dirty="0"/>
          </a:p>
        </p:txBody>
      </p:sp>
    </p:spTree>
  </p:cSld>
  <p:clrMapOvr>
    <a:masterClrMapping/>
  </p:clrMapOvr>
  <p:transition advTm="14199">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47865" y="-27020"/>
            <a:ext cx="8229600" cy="1152000"/>
          </a:xfrm>
          <a:prstGeom prst="rect">
            <a:avLst/>
          </a:prstGeom>
        </p:spPr>
        <p:txBody>
          <a:bodyPr lIns="91364" tIns="45683" rIns="91364" bIns="45683"/>
          <a:lstStyle/>
          <a:p>
            <a:r>
              <a:rPr lang="it-IT" dirty="0" err="1" smtClean="0"/>
              <a:t>Study</a:t>
            </a:r>
            <a:r>
              <a:rPr lang="it-IT" dirty="0" smtClean="0"/>
              <a:t> </a:t>
            </a:r>
            <a:r>
              <a:rPr lang="it-IT" dirty="0" err="1" smtClean="0"/>
              <a:t>methods</a:t>
            </a:r>
            <a:endParaRPr lang="it-IT" dirty="0"/>
          </a:p>
        </p:txBody>
      </p:sp>
      <p:sp>
        <p:nvSpPr>
          <p:cNvPr id="3" name="Segnaposto numero diapositiva 2"/>
          <p:cNvSpPr>
            <a:spLocks noGrp="1"/>
          </p:cNvSpPr>
          <p:nvPr>
            <p:ph type="sldNum" sz="quarter" idx="13"/>
          </p:nvPr>
        </p:nvSpPr>
        <p:spPr/>
        <p:txBody>
          <a:bodyPr/>
          <a:lstStyle/>
          <a:p>
            <a:fld id="{718837F8-B5E0-42DD-8265-36421915AC15}" type="slidenum">
              <a:rPr lang="en-US" smtClean="0">
                <a:solidFill>
                  <a:srgbClr val="616265"/>
                </a:solidFill>
              </a:rPr>
              <a:pPr/>
              <a:t>34</a:t>
            </a:fld>
            <a:endParaRPr lang="en-US" dirty="0">
              <a:solidFill>
                <a:srgbClr val="616265"/>
              </a:solidFill>
            </a:endParaRPr>
          </a:p>
        </p:txBody>
      </p:sp>
      <p:sp>
        <p:nvSpPr>
          <p:cNvPr id="4" name="Segnaposto testo 3"/>
          <p:cNvSpPr>
            <a:spLocks noGrp="1"/>
          </p:cNvSpPr>
          <p:nvPr>
            <p:ph type="body" sz="quarter" idx="14"/>
          </p:nvPr>
        </p:nvSpPr>
        <p:spPr/>
        <p:txBody>
          <a:bodyPr/>
          <a:lstStyle/>
          <a:p>
            <a:r>
              <a:rPr lang="it-IT" dirty="0" err="1" smtClean="0"/>
              <a:t>Cox</a:t>
            </a:r>
            <a:r>
              <a:rPr lang="it-IT" dirty="0" smtClean="0"/>
              <a:t> </a:t>
            </a:r>
            <a:r>
              <a:rPr lang="it-IT" dirty="0" err="1" smtClean="0"/>
              <a:t>regression</a:t>
            </a:r>
            <a:r>
              <a:rPr lang="it-IT" dirty="0" smtClean="0"/>
              <a:t> </a:t>
            </a:r>
            <a:r>
              <a:rPr lang="it-IT" dirty="0" err="1" smtClean="0"/>
              <a:t>analysis</a:t>
            </a:r>
            <a:endParaRPr lang="it-IT" dirty="0" smtClean="0"/>
          </a:p>
          <a:p>
            <a:endParaRPr lang="it-IT" dirty="0" smtClean="0"/>
          </a:p>
          <a:p>
            <a:r>
              <a:rPr lang="it-IT" dirty="0" smtClean="0"/>
              <a:t>CART</a:t>
            </a:r>
          </a:p>
          <a:p>
            <a:endParaRPr lang="it-IT" dirty="0" smtClean="0"/>
          </a:p>
          <a:p>
            <a:r>
              <a:rPr lang="it-IT" dirty="0" err="1" smtClean="0"/>
              <a:t>Propensity</a:t>
            </a:r>
            <a:r>
              <a:rPr lang="it-IT" dirty="0" smtClean="0"/>
              <a:t> score </a:t>
            </a:r>
            <a:r>
              <a:rPr lang="it-IT" dirty="0" err="1" smtClean="0"/>
              <a:t>matching</a:t>
            </a:r>
            <a:endParaRPr lang="it-IT" dirty="0" smtClean="0"/>
          </a:p>
          <a:p>
            <a:pPr lvl="1"/>
            <a:r>
              <a:rPr lang="it-IT" dirty="0" err="1" smtClean="0"/>
              <a:t>To</a:t>
            </a:r>
            <a:r>
              <a:rPr lang="it-IT" dirty="0" smtClean="0"/>
              <a:t> </a:t>
            </a:r>
            <a:r>
              <a:rPr lang="it-IT" dirty="0" err="1" smtClean="0"/>
              <a:t>adjust</a:t>
            </a:r>
            <a:r>
              <a:rPr lang="it-IT" dirty="0" smtClean="0"/>
              <a:t> a </a:t>
            </a:r>
            <a:r>
              <a:rPr lang="it-IT" dirty="0" err="1" smtClean="0"/>
              <a:t>Cox</a:t>
            </a:r>
            <a:r>
              <a:rPr lang="it-IT" dirty="0" smtClean="0"/>
              <a:t> </a:t>
            </a:r>
            <a:r>
              <a:rPr lang="it-IT" dirty="0" err="1" smtClean="0"/>
              <a:t>model</a:t>
            </a:r>
            <a:endParaRPr lang="it-IT" dirty="0" smtClean="0"/>
          </a:p>
          <a:p>
            <a:pPr lvl="1"/>
            <a:r>
              <a:rPr lang="it-IT" dirty="0" err="1" smtClean="0"/>
              <a:t>To</a:t>
            </a:r>
            <a:r>
              <a:rPr lang="it-IT" dirty="0" smtClean="0"/>
              <a:t> </a:t>
            </a:r>
            <a:r>
              <a:rPr lang="it-IT" dirty="0" err="1" smtClean="0"/>
              <a:t>calculate</a:t>
            </a:r>
            <a:r>
              <a:rPr lang="it-IT" dirty="0" smtClean="0"/>
              <a:t> the </a:t>
            </a:r>
            <a:r>
              <a:rPr lang="it-IT" dirty="0" err="1" smtClean="0"/>
              <a:t>Average</a:t>
            </a:r>
            <a:r>
              <a:rPr lang="it-IT" dirty="0" smtClean="0"/>
              <a:t> </a:t>
            </a:r>
            <a:r>
              <a:rPr lang="it-IT" dirty="0" err="1" smtClean="0"/>
              <a:t>effect</a:t>
            </a:r>
            <a:r>
              <a:rPr lang="it-IT" dirty="0" smtClean="0"/>
              <a:t> </a:t>
            </a:r>
            <a:r>
              <a:rPr lang="it-IT" dirty="0" err="1" smtClean="0"/>
              <a:t>of</a:t>
            </a:r>
            <a:r>
              <a:rPr lang="it-IT" dirty="0" smtClean="0"/>
              <a:t> Treatment on the </a:t>
            </a:r>
            <a:r>
              <a:rPr lang="it-IT" dirty="0" err="1" smtClean="0"/>
              <a:t>Treated</a:t>
            </a:r>
            <a:r>
              <a:rPr lang="it-IT" dirty="0" smtClean="0"/>
              <a:t> (ATT)</a:t>
            </a:r>
            <a:endParaRPr lang="it-IT" dirty="0"/>
          </a:p>
        </p:txBody>
      </p:sp>
    </p:spTree>
  </p:cSld>
  <p:clrMapOvr>
    <a:masterClrMapping/>
  </p:clrMapOvr>
  <p:transition advTm="30873">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Immagine 4" descr="Figure 1 tiff.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7" y="1676400"/>
            <a:ext cx="4746625" cy="5029200"/>
          </a:xfrm>
          <a:prstGeom prst="rect">
            <a:avLst/>
          </a:prstGeom>
          <a:noFill/>
          <a:ln w="57150">
            <a:solidFill>
              <a:srgbClr val="FFFF00"/>
            </a:solidFill>
            <a:miter lim="800000"/>
            <a:headEnd/>
            <a:tailEnd/>
          </a:ln>
        </p:spPr>
      </p:pic>
      <p:sp>
        <p:nvSpPr>
          <p:cNvPr id="6" name="Text Box 12"/>
          <p:cNvSpPr txBox="1">
            <a:spLocks noChangeArrowheads="1"/>
          </p:cNvSpPr>
          <p:nvPr/>
        </p:nvSpPr>
        <p:spPr bwMode="auto">
          <a:xfrm>
            <a:off x="6019800" y="2514601"/>
            <a:ext cx="2743200" cy="1323439"/>
          </a:xfrm>
          <a:prstGeom prst="rect">
            <a:avLst/>
          </a:prstGeom>
          <a:noFill/>
          <a:ln w="9525">
            <a:noFill/>
            <a:miter lim="800000"/>
            <a:headEnd/>
            <a:tailEnd/>
          </a:ln>
          <a:effectLst/>
        </p:spPr>
        <p:txBody>
          <a:bodyPr wrap="square" lIns="91364" tIns="45683" rIns="91364" bIns="45683">
            <a:spAutoFit/>
          </a:bodyPr>
          <a:lstStyle/>
          <a:p>
            <a:pPr marL="342623" indent="-342623">
              <a:defRPr/>
            </a:pPr>
            <a:r>
              <a:rPr lang="en-US" sz="2000" dirty="0">
                <a:solidFill>
                  <a:srgbClr val="E31837"/>
                </a:solidFill>
                <a:effectLst>
                  <a:outerShdw blurRad="38100" dist="38100" dir="2700000" algn="tl">
                    <a:srgbClr val="000000">
                      <a:alpha val="43137"/>
                    </a:srgbClr>
                  </a:outerShdw>
                </a:effectLst>
                <a:latin typeface="Century Gothic" pitchFamily="34" charset="0"/>
              </a:rPr>
              <a:t>Variables included :</a:t>
            </a:r>
          </a:p>
          <a:p>
            <a:pPr marL="342623" indent="-342623">
              <a:defRPr/>
            </a:pPr>
            <a:r>
              <a:rPr lang="en-US" sz="2000" dirty="0">
                <a:solidFill>
                  <a:srgbClr val="E31837"/>
                </a:solidFill>
                <a:effectLst>
                  <a:outerShdw blurRad="38100" dist="38100" dir="2700000" algn="tl">
                    <a:srgbClr val="000000">
                      <a:alpha val="43137"/>
                    </a:srgbClr>
                  </a:outerShdw>
                </a:effectLst>
                <a:latin typeface="Century Gothic" pitchFamily="34" charset="0"/>
              </a:rPr>
              <a:t>	</a:t>
            </a:r>
          </a:p>
          <a:p>
            <a:pPr marL="342623" indent="-342623">
              <a:buFont typeface="Arial" pitchFamily="34" charset="0"/>
              <a:buChar char="•"/>
              <a:defRPr/>
            </a:pPr>
            <a:r>
              <a:rPr lang="en-US" sz="2000" dirty="0">
                <a:solidFill>
                  <a:srgbClr val="E31837"/>
                </a:solidFill>
                <a:effectLst>
                  <a:outerShdw blurRad="38100" dist="38100" dir="2700000" algn="tl">
                    <a:srgbClr val="000000">
                      <a:alpha val="43137"/>
                    </a:srgbClr>
                  </a:outerShdw>
                </a:effectLst>
                <a:latin typeface="Century Gothic" pitchFamily="34" charset="0"/>
              </a:rPr>
              <a:t>FVIII source</a:t>
            </a:r>
          </a:p>
          <a:p>
            <a:pPr marL="342623" indent="-342623">
              <a:buFont typeface="Arial" pitchFamily="34" charset="0"/>
              <a:buChar char="•"/>
              <a:defRPr/>
            </a:pPr>
            <a:r>
              <a:rPr lang="en-US" sz="2000" dirty="0">
                <a:solidFill>
                  <a:srgbClr val="E31837"/>
                </a:solidFill>
                <a:effectLst>
                  <a:outerShdw blurRad="38100" dist="38100" dir="2700000" algn="tl">
                    <a:srgbClr val="000000">
                      <a:alpha val="43137"/>
                    </a:srgbClr>
                  </a:outerShdw>
                </a:effectLst>
                <a:latin typeface="Century Gothic" pitchFamily="34" charset="0"/>
              </a:rPr>
              <a:t>dose regimen</a:t>
            </a:r>
            <a:endParaRPr lang="it-IT" sz="2000" dirty="0">
              <a:solidFill>
                <a:srgbClr val="E31837"/>
              </a:solidFill>
              <a:effectLst>
                <a:outerShdw blurRad="38100" dist="38100" dir="2700000" algn="tl">
                  <a:srgbClr val="000000">
                    <a:alpha val="43137"/>
                  </a:srgbClr>
                </a:outerShdw>
              </a:effectLst>
              <a:latin typeface="Century Gothic" pitchFamily="34" charset="0"/>
            </a:endParaRPr>
          </a:p>
        </p:txBody>
      </p:sp>
      <p:sp>
        <p:nvSpPr>
          <p:cNvPr id="5" name="Titolo 4"/>
          <p:cNvSpPr>
            <a:spLocks noGrp="1"/>
          </p:cNvSpPr>
          <p:nvPr>
            <p:ph type="title" idx="4294967295"/>
          </p:nvPr>
        </p:nvSpPr>
        <p:spPr>
          <a:xfrm>
            <a:off x="547865" y="-27020"/>
            <a:ext cx="8229600" cy="1152000"/>
          </a:xfrm>
          <a:prstGeom prst="rect">
            <a:avLst/>
          </a:prstGeom>
        </p:spPr>
        <p:txBody>
          <a:bodyPr lIns="91364" tIns="45683" rIns="91364" bIns="45683"/>
          <a:lstStyle/>
          <a:p>
            <a:r>
              <a:rPr lang="en-US" sz="3600" dirty="0" smtClean="0"/>
              <a:t>Classification and Regression Tree (CART) </a:t>
            </a:r>
            <a:br>
              <a:rPr lang="en-US" sz="3600" dirty="0" smtClean="0"/>
            </a:br>
            <a:endParaRPr lang="it-IT" sz="3600" dirty="0"/>
          </a:p>
        </p:txBody>
      </p:sp>
    </p:spTree>
  </p:cSld>
  <p:clrMapOvr>
    <a:masterClrMapping/>
  </p:clrMapOvr>
  <p:transition advTm="40327">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Unpublished data omitted</a:t>
            </a:r>
            <a:endParaRPr lang="en-US" dirty="0"/>
          </a:p>
        </p:txBody>
      </p:sp>
      <p:sp>
        <p:nvSpPr>
          <p:cNvPr id="5" name="Content Placeholder 4"/>
          <p:cNvSpPr>
            <a:spLocks noGrp="1"/>
          </p:cNvSpPr>
          <p:nvPr>
            <p:ph idx="1"/>
          </p:nvPr>
        </p:nvSpPr>
        <p:spPr/>
        <p:txBody>
          <a:bodyPr/>
          <a:lstStyle/>
          <a:p>
            <a:r>
              <a:rPr lang="en-US" dirty="0" smtClean="0"/>
              <a:t>Analysis results did show that, when adjusting for covariates, there is no difference between plasma derived and recombinant</a:t>
            </a:r>
          </a:p>
          <a:p>
            <a:endParaRPr lang="en-US" dirty="0"/>
          </a:p>
          <a:p>
            <a:r>
              <a:rPr lang="en-US" dirty="0" smtClean="0"/>
              <a:t>Paper submitted to Thrombosis and </a:t>
            </a:r>
            <a:r>
              <a:rPr lang="en-US" dirty="0" err="1" smtClean="0"/>
              <a:t>Haemstasis</a:t>
            </a:r>
            <a:endParaRPr lang="en-US" dirty="0"/>
          </a:p>
        </p:txBody>
      </p:sp>
    </p:spTree>
    <p:extLst>
      <p:ext uri="{BB962C8B-B14F-4D97-AF65-F5344CB8AC3E}">
        <p14:creationId xmlns:p14="http://schemas.microsoft.com/office/powerpoint/2010/main" val="886426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 name="Table 231"/>
          <p:cNvGraphicFramePr/>
          <p:nvPr/>
        </p:nvGraphicFramePr>
        <p:xfrm>
          <a:off x="379306" y="5000774"/>
          <a:ext cx="8149790" cy="1378500"/>
        </p:xfrm>
        <a:graphic>
          <a:graphicData uri="http://schemas.openxmlformats.org/drawingml/2006/table">
            <a:tbl>
              <a:tblPr/>
              <a:tblGrid>
                <a:gridCol w="1718721"/>
                <a:gridCol w="2409230"/>
                <a:gridCol w="2256811"/>
                <a:gridCol w="1765028"/>
              </a:tblGrid>
              <a:tr h="689250">
                <a:tc>
                  <a:txBody>
                    <a:bodyPr/>
                    <a:lstStyle/>
                    <a:p>
                      <a:pPr lvl="0" defTabSz="914400"/>
                      <a:r>
                        <a:rPr sz="2600"/>
                        <a:t>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12</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24</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37</a:t>
                      </a:r>
                    </a:p>
                  </a:txBody>
                  <a:tcPr marL="35719" marR="35719" marT="35719" marB="35719" anchor="ctr" horzOverflow="overflow">
                    <a:lnL w="12700">
                      <a:miter lim="400000"/>
                    </a:lnL>
                    <a:lnR w="12700">
                      <a:miter lim="400000"/>
                    </a:lnR>
                    <a:lnT w="12700">
                      <a:miter lim="400000"/>
                    </a:lnT>
                    <a:lnB w="12700">
                      <a:miter lim="400000"/>
                    </a:lnB>
                  </a:tcPr>
                </a:tc>
              </a:tr>
              <a:tr h="689250">
                <a:tc>
                  <a:txBody>
                    <a:bodyPr/>
                    <a:lstStyle/>
                    <a:p>
                      <a:pPr lvl="0" defTabSz="914400"/>
                      <a:r>
                        <a:rPr sz="2600"/>
                        <a:t>32</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56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106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2600"/>
                        <a:t>141</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sp>
        <p:nvSpPr>
          <p:cNvPr id="232" name="Shape 232"/>
          <p:cNvSpPr/>
          <p:nvPr/>
        </p:nvSpPr>
        <p:spPr>
          <a:xfrm>
            <a:off x="192643" y="5238900"/>
            <a:ext cx="474489"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400" b="1">
                <a:solidFill>
                  <a:srgbClr val="C82506"/>
                </a:solidFill>
              </a:defRPr>
            </a:lvl1pPr>
          </a:lstStyle>
          <a:p>
            <a:pPr algn="ctr" defTabSz="410415">
              <a:defRPr sz="1800" b="0">
                <a:solidFill>
                  <a:srgbClr val="000000"/>
                </a:solidFill>
              </a:defRPr>
            </a:pPr>
            <a:r>
              <a:rPr sz="1300" b="0" kern="0">
                <a:solidFill>
                  <a:srgbClr val="000000"/>
                </a:solidFill>
                <a:latin typeface="Helvetica Light"/>
                <a:ea typeface="Helvetica Light"/>
                <a:cs typeface="Helvetica Light"/>
                <a:sym typeface="Helvetica Light"/>
              </a:rPr>
              <a:t>Cases</a:t>
            </a:r>
          </a:p>
        </p:txBody>
      </p:sp>
      <p:sp>
        <p:nvSpPr>
          <p:cNvPr id="233" name="Shape 233"/>
          <p:cNvSpPr/>
          <p:nvPr/>
        </p:nvSpPr>
        <p:spPr>
          <a:xfrm>
            <a:off x="216518" y="5885389"/>
            <a:ext cx="474489"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400" b="1">
                <a:solidFill>
                  <a:srgbClr val="C82506"/>
                </a:solidFill>
              </a:defRPr>
            </a:lvl1pPr>
          </a:lstStyle>
          <a:p>
            <a:pPr algn="ctr" defTabSz="410415">
              <a:defRPr sz="1800" b="0">
                <a:solidFill>
                  <a:srgbClr val="000000"/>
                </a:solidFill>
              </a:defRPr>
            </a:pPr>
            <a:r>
              <a:rPr sz="1300" b="0" kern="0">
                <a:solidFill>
                  <a:srgbClr val="000000"/>
                </a:solidFill>
                <a:latin typeface="Helvetica Light"/>
                <a:ea typeface="Helvetica Light"/>
                <a:cs typeface="Helvetica Light"/>
                <a:sym typeface="Helvetica Light"/>
              </a:rPr>
              <a:t>At risk</a:t>
            </a:r>
          </a:p>
        </p:txBody>
      </p:sp>
      <p:sp>
        <p:nvSpPr>
          <p:cNvPr id="234" name="Shape 234"/>
          <p:cNvSpPr/>
          <p:nvPr/>
        </p:nvSpPr>
        <p:spPr>
          <a:xfrm>
            <a:off x="4101560" y="6489524"/>
            <a:ext cx="4308872"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a:solidFill>
                  <a:sysClr val="windowText" lastClr="000000"/>
                </a:solidFill>
                <a:latin typeface="Helvetica Light"/>
                <a:ea typeface="Helvetica Light"/>
                <a:cs typeface="Helvetica Light"/>
                <a:sym typeface="Helvetica Light"/>
              </a:rPr>
              <a:t>Data from the EUHASS annual reports to the Investigators</a:t>
            </a:r>
          </a:p>
        </p:txBody>
      </p:sp>
      <p:pic>
        <p:nvPicPr>
          <p:cNvPr id="235" name="pasted-image.pdf"/>
          <p:cNvPicPr/>
          <p:nvPr/>
        </p:nvPicPr>
        <p:blipFill>
          <a:blip r:embed="rId2">
            <a:extLst>
              <a:ext uri="{28A0092B-C50C-407E-A947-70E740481C1C}">
                <a14:useLocalDpi xmlns:a14="http://schemas.microsoft.com/office/drawing/2010/main" val="0"/>
              </a:ext>
            </a:extLst>
          </a:blip>
          <a:stretch>
            <a:fillRect/>
          </a:stretch>
        </p:blipFill>
        <p:spPr>
          <a:xfrm>
            <a:off x="365735" y="290406"/>
            <a:ext cx="8176933" cy="4423930"/>
          </a:xfrm>
          <a:prstGeom prst="rect">
            <a:avLst/>
          </a:prstGeom>
          <a:ln w="12700">
            <a:miter lim="400000"/>
          </a:ln>
        </p:spPr>
      </p:pic>
      <p:sp>
        <p:nvSpPr>
          <p:cNvPr id="236" name="Shape 236"/>
          <p:cNvSpPr/>
          <p:nvPr/>
        </p:nvSpPr>
        <p:spPr>
          <a:xfrm>
            <a:off x="4243248" y="4317419"/>
            <a:ext cx="657506"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000" b="1">
                <a:solidFill>
                  <a:srgbClr val="C82506"/>
                </a:solidFill>
              </a:defRPr>
            </a:lvl1pPr>
          </a:lstStyle>
          <a:p>
            <a:pPr algn="ctr" defTabSz="410415">
              <a:defRPr sz="1800" b="0">
                <a:solidFill>
                  <a:srgbClr val="000000"/>
                </a:solidFill>
              </a:defRPr>
            </a:pPr>
            <a:r>
              <a:rPr sz="1300" b="0" kern="0">
                <a:solidFill>
                  <a:srgbClr val="000000"/>
                </a:solidFill>
                <a:latin typeface="Helvetica Light"/>
                <a:ea typeface="Helvetica Light"/>
                <a:cs typeface="Helvetica Light"/>
                <a:sym typeface="Helvetica Light"/>
              </a:rPr>
              <a:t>Time (yr)</a:t>
            </a:r>
          </a:p>
        </p:txBody>
      </p:sp>
      <p:sp>
        <p:nvSpPr>
          <p:cNvPr id="237" name="Shape 237"/>
          <p:cNvSpPr/>
          <p:nvPr/>
        </p:nvSpPr>
        <p:spPr>
          <a:xfrm rot="16200405">
            <a:off x="-594739" y="2226283"/>
            <a:ext cx="1611757"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000" b="1">
                <a:solidFill>
                  <a:srgbClr val="C82506"/>
                </a:solidFill>
              </a:defRPr>
            </a:lvl1pPr>
          </a:lstStyle>
          <a:p>
            <a:pPr algn="ctr" defTabSz="410415">
              <a:defRPr sz="1800" b="0">
                <a:solidFill>
                  <a:srgbClr val="000000"/>
                </a:solidFill>
              </a:defRPr>
            </a:pPr>
            <a:r>
              <a:rPr sz="1300" b="0" kern="0">
                <a:solidFill>
                  <a:srgbClr val="000000"/>
                </a:solidFill>
                <a:latin typeface="Helvetica Light"/>
                <a:ea typeface="Helvetica Light"/>
                <a:cs typeface="Helvetica Light"/>
                <a:sym typeface="Helvetica Light"/>
              </a:rPr>
              <a:t>Inhibitors (proportion)</a:t>
            </a:r>
          </a:p>
        </p:txBody>
      </p:sp>
      <p:sp>
        <p:nvSpPr>
          <p:cNvPr id="238" name="Shape 238"/>
          <p:cNvSpPr/>
          <p:nvPr/>
        </p:nvSpPr>
        <p:spPr>
          <a:xfrm>
            <a:off x="2712101" y="642483"/>
            <a:ext cx="3719829"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b="1">
                <a:solidFill>
                  <a:srgbClr val="C82506"/>
                </a:solidFill>
              </a:defRPr>
            </a:lvl1pPr>
          </a:lstStyle>
          <a:p>
            <a:pPr algn="ctr" defTabSz="410415">
              <a:defRPr sz="1800" b="0">
                <a:solidFill>
                  <a:srgbClr val="000000"/>
                </a:solidFill>
              </a:defRPr>
            </a:pPr>
            <a:r>
              <a:rPr b="0" kern="0">
                <a:solidFill>
                  <a:srgbClr val="000000"/>
                </a:solidFill>
                <a:latin typeface="Helvetica Light"/>
                <a:ea typeface="Helvetica Light"/>
                <a:cs typeface="Helvetica Light"/>
                <a:sym typeface="Helvetica Light"/>
              </a:rPr>
              <a:t>Inhibitors in PUPs (rate and 95% CI)</a:t>
            </a:r>
          </a:p>
        </p:txBody>
      </p:sp>
    </p:spTree>
  </p:cSld>
  <p:clrMapOvr>
    <a:masterClrMapping/>
  </p:clrMapOvr>
  <p:transition spd="med" advTm="29247"/>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 name="Table 240"/>
          <p:cNvGraphicFramePr/>
          <p:nvPr/>
        </p:nvGraphicFramePr>
        <p:xfrm>
          <a:off x="669794" y="2626366"/>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12</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24</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37</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a:t>32</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56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106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141</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graphicFrame>
        <p:nvGraphicFramePr>
          <p:cNvPr id="241" name="Table 241"/>
          <p:cNvGraphicFramePr/>
          <p:nvPr/>
        </p:nvGraphicFramePr>
        <p:xfrm>
          <a:off x="4660922" y="2626366"/>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5</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15</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a:t>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13</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23</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52</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graphicFrame>
        <p:nvGraphicFramePr>
          <p:cNvPr id="242" name="Table 242"/>
          <p:cNvGraphicFramePr/>
          <p:nvPr/>
        </p:nvGraphicFramePr>
        <p:xfrm>
          <a:off x="693376" y="5671931"/>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2</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4</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11</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a:t>4</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25</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36</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graphicFrame>
        <p:nvGraphicFramePr>
          <p:cNvPr id="243" name="Table 243"/>
          <p:cNvGraphicFramePr/>
          <p:nvPr/>
        </p:nvGraphicFramePr>
        <p:xfrm>
          <a:off x="4660922" y="5671931"/>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7</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17</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26</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33</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a:t>17</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41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67</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107</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sp>
        <p:nvSpPr>
          <p:cNvPr id="244" name="Shape 244"/>
          <p:cNvSpPr/>
          <p:nvPr/>
        </p:nvSpPr>
        <p:spPr>
          <a:xfrm>
            <a:off x="4101560" y="6489524"/>
            <a:ext cx="4308872"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15">
              <a:defRPr sz="1800" b="0"/>
            </a:pPr>
            <a:r>
              <a:rPr sz="1300" b="0" kern="0">
                <a:solidFill>
                  <a:sysClr val="windowText" lastClr="000000"/>
                </a:solidFill>
                <a:latin typeface="Helvetica Light"/>
                <a:ea typeface="Helvetica Light"/>
                <a:cs typeface="Helvetica Light"/>
                <a:sym typeface="Helvetica Light"/>
              </a:rPr>
              <a:t>Data from the EUHASS annual reports to the Investigators</a:t>
            </a:r>
          </a:p>
        </p:txBody>
      </p:sp>
      <p:pic>
        <p:nvPicPr>
          <p:cNvPr id="245" name="pasted-image.pdf"/>
          <p:cNvPicPr/>
          <p:nvPr/>
        </p:nvPicPr>
        <p:blipFill>
          <a:blip r:embed="rId2" cstate="email">
            <a:extLst>
              <a:ext uri="{28A0092B-C50C-407E-A947-70E740481C1C}">
                <a14:useLocalDpi xmlns:a14="http://schemas.microsoft.com/office/drawing/2010/main" val="0"/>
              </a:ext>
            </a:extLst>
          </a:blip>
          <a:stretch>
            <a:fillRect/>
          </a:stretch>
        </p:blipFill>
        <p:spPr>
          <a:xfrm>
            <a:off x="645766" y="744017"/>
            <a:ext cx="3482579" cy="1884165"/>
          </a:xfrm>
          <a:prstGeom prst="rect">
            <a:avLst/>
          </a:prstGeom>
          <a:ln w="12700">
            <a:miter lim="400000"/>
          </a:ln>
        </p:spPr>
      </p:pic>
      <p:pic>
        <p:nvPicPr>
          <p:cNvPr id="246" name="pasted-image.pdf"/>
          <p:cNvPicPr/>
          <p:nvPr/>
        </p:nvPicPr>
        <p:blipFill>
          <a:blip r:embed="rId3" cstate="email">
            <a:extLst>
              <a:ext uri="{28A0092B-C50C-407E-A947-70E740481C1C}">
                <a14:useLocalDpi xmlns:a14="http://schemas.microsoft.com/office/drawing/2010/main" val="0"/>
              </a:ext>
            </a:extLst>
          </a:blip>
          <a:stretch>
            <a:fillRect/>
          </a:stretch>
        </p:blipFill>
        <p:spPr>
          <a:xfrm>
            <a:off x="4613309" y="752931"/>
            <a:ext cx="3482579" cy="1866305"/>
          </a:xfrm>
          <a:prstGeom prst="rect">
            <a:avLst/>
          </a:prstGeom>
          <a:ln w="12700">
            <a:miter lim="400000"/>
          </a:ln>
        </p:spPr>
      </p:pic>
      <p:pic>
        <p:nvPicPr>
          <p:cNvPr id="247" name="pasted-image.pdf"/>
          <p:cNvPicPr/>
          <p:nvPr/>
        </p:nvPicPr>
        <p:blipFill>
          <a:blip r:embed="rId4" cstate="email">
            <a:extLst>
              <a:ext uri="{28A0092B-C50C-407E-A947-70E740481C1C}">
                <a14:useLocalDpi xmlns:a14="http://schemas.microsoft.com/office/drawing/2010/main" val="0"/>
              </a:ext>
            </a:extLst>
          </a:blip>
          <a:stretch>
            <a:fillRect/>
          </a:stretch>
        </p:blipFill>
        <p:spPr>
          <a:xfrm>
            <a:off x="631097" y="3797104"/>
            <a:ext cx="3464719" cy="1875235"/>
          </a:xfrm>
          <a:prstGeom prst="rect">
            <a:avLst/>
          </a:prstGeom>
          <a:ln w="12700">
            <a:miter lim="400000"/>
          </a:ln>
        </p:spPr>
      </p:pic>
      <p:pic>
        <p:nvPicPr>
          <p:cNvPr id="248" name="pasted-image.pdf"/>
          <p:cNvPicPr/>
          <p:nvPr/>
        </p:nvPicPr>
        <p:blipFill>
          <a:blip r:embed="rId5" cstate="email">
            <a:extLst>
              <a:ext uri="{28A0092B-C50C-407E-A947-70E740481C1C}">
                <a14:useLocalDpi xmlns:a14="http://schemas.microsoft.com/office/drawing/2010/main" val="0"/>
              </a:ext>
            </a:extLst>
          </a:blip>
          <a:stretch>
            <a:fillRect/>
          </a:stretch>
        </p:blipFill>
        <p:spPr>
          <a:xfrm>
            <a:off x="4622223" y="3806017"/>
            <a:ext cx="3464719" cy="1857376"/>
          </a:xfrm>
          <a:prstGeom prst="rect">
            <a:avLst/>
          </a:prstGeom>
          <a:ln w="12700">
            <a:miter lim="400000"/>
          </a:ln>
        </p:spPr>
      </p:pic>
    </p:spTree>
  </p:cSld>
  <p:clrMapOvr>
    <a:masterClrMapping/>
  </p:clrMapOvr>
  <p:transition spd="med" advTm="168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 name="Table 250"/>
          <p:cNvGraphicFramePr/>
          <p:nvPr/>
        </p:nvGraphicFramePr>
        <p:xfrm>
          <a:off x="270305" y="5120145"/>
          <a:ext cx="8377851" cy="1400176"/>
        </p:xfrm>
        <a:graphic>
          <a:graphicData uri="http://schemas.openxmlformats.org/drawingml/2006/table">
            <a:tbl>
              <a:tblPr/>
              <a:tblGrid>
                <a:gridCol w="1382579"/>
                <a:gridCol w="1767913"/>
                <a:gridCol w="1776987"/>
                <a:gridCol w="1700333"/>
                <a:gridCol w="1750039"/>
              </a:tblGrid>
              <a:tr h="350044">
                <a:tc>
                  <a:txBody>
                    <a:bodyPr/>
                    <a:lstStyle/>
                    <a:p>
                      <a:pPr lvl="0" defTabSz="914400"/>
                      <a:r>
                        <a:rPr sz="1800"/>
                        <a:t>Year</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2009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2010</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2011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2012</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a:t>Inhib</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34</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63</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96</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a:t>Exposed</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59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121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221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a:t>336</a:t>
                      </a:r>
                    </a:p>
                  </a:txBody>
                  <a:tcPr marL="35719" marR="35719" marT="35719" marB="35719" anchor="ctr" horzOverflow="overflow">
                    <a:lnL w="12700">
                      <a:miter lim="400000"/>
                    </a:lnL>
                    <a:lnR w="12700">
                      <a:miter lim="400000"/>
                    </a:lnR>
                    <a:lnT w="12700">
                      <a:miter lim="400000"/>
                    </a:lnT>
                    <a:lnB w="12700">
                      <a:miter lim="400000"/>
                    </a:lnB>
                  </a:tcPr>
                </a:tc>
              </a:tr>
              <a:tr h="350044">
                <a:tc>
                  <a:txBody>
                    <a:bodyPr/>
                    <a:lstStyle/>
                    <a:p>
                      <a:pPr lvl="0" defTabSz="914400"/>
                      <a:r>
                        <a:rPr sz="1800" b="1">
                          <a:solidFill>
                            <a:srgbClr val="C82506"/>
                          </a:solidFill>
                        </a:rPr>
                        <a:t>Proportion</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b="1">
                          <a:solidFill>
                            <a:srgbClr val="C82506"/>
                          </a:solidFill>
                        </a:rPr>
                        <a:t>0.31</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b="1">
                          <a:solidFill>
                            <a:srgbClr val="C82506"/>
                          </a:solidFill>
                        </a:rPr>
                        <a:t>0.28</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b="1">
                          <a:solidFill>
                            <a:srgbClr val="C82506"/>
                          </a:solidFill>
                        </a:rPr>
                        <a:t>0.29</a:t>
                      </a:r>
                    </a:p>
                  </a:txBody>
                  <a:tcPr marL="35719" marR="35719" marT="35719" marB="35719" anchor="ctr" horzOverflow="overflow">
                    <a:lnL w="12700">
                      <a:miter lim="400000"/>
                    </a:lnL>
                    <a:lnR w="12700">
                      <a:miter lim="400000"/>
                    </a:lnR>
                    <a:lnT w="12700">
                      <a:miter lim="400000"/>
                    </a:lnT>
                    <a:lnB w="12700">
                      <a:miter lim="400000"/>
                    </a:lnB>
                  </a:tcPr>
                </a:tc>
                <a:tc>
                  <a:txBody>
                    <a:bodyPr/>
                    <a:lstStyle/>
                    <a:p>
                      <a:pPr lvl="0" defTabSz="914400"/>
                      <a:r>
                        <a:rPr sz="1800" b="1">
                          <a:solidFill>
                            <a:srgbClr val="C82506"/>
                          </a:solidFill>
                        </a:rPr>
                        <a:t>0.29</a:t>
                      </a:r>
                    </a:p>
                  </a:txBody>
                  <a:tcPr marL="35719" marR="35719" marT="35719" marB="35719" anchor="ctr" horzOverflow="overflow">
                    <a:lnL w="12700">
                      <a:miter lim="400000"/>
                    </a:lnL>
                    <a:lnR w="12700">
                      <a:miter lim="400000"/>
                    </a:lnR>
                    <a:lnT w="12700">
                      <a:miter lim="400000"/>
                    </a:lnT>
                    <a:lnB w="12700">
                      <a:miter lim="400000"/>
                    </a:lnB>
                  </a:tcPr>
                </a:tc>
              </a:tr>
            </a:tbl>
          </a:graphicData>
        </a:graphic>
      </p:graphicFrame>
      <p:sp>
        <p:nvSpPr>
          <p:cNvPr id="251" name="Shape 251"/>
          <p:cNvSpPr/>
          <p:nvPr/>
        </p:nvSpPr>
        <p:spPr>
          <a:xfrm>
            <a:off x="4101561" y="6550537"/>
            <a:ext cx="4308872" cy="20005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2100" b="1"/>
            </a:lvl1pPr>
          </a:lstStyle>
          <a:p>
            <a:pPr algn="ctr" defTabSz="410436">
              <a:defRPr sz="1800" b="0"/>
            </a:pPr>
            <a:r>
              <a:rPr sz="1300" b="0" kern="0">
                <a:solidFill>
                  <a:sysClr val="windowText" lastClr="000000"/>
                </a:solidFill>
                <a:latin typeface="Helvetica Light"/>
                <a:ea typeface="Helvetica Light"/>
                <a:cs typeface="Helvetica Light"/>
                <a:sym typeface="Helvetica Light"/>
              </a:rPr>
              <a:t>Data from the EUHASS annual reports to the Investigators</a:t>
            </a:r>
          </a:p>
        </p:txBody>
      </p:sp>
      <p:pic>
        <p:nvPicPr>
          <p:cNvPr id="252" name="pasted-image.pdf"/>
          <p:cNvPicPr/>
          <p:nvPr/>
        </p:nvPicPr>
        <p:blipFill>
          <a:blip r:embed="rId4">
            <a:extLst>
              <a:ext uri="{28A0092B-C50C-407E-A947-70E740481C1C}">
                <a14:useLocalDpi xmlns:a14="http://schemas.microsoft.com/office/drawing/2010/main" val="0"/>
              </a:ext>
            </a:extLst>
          </a:blip>
          <a:stretch>
            <a:fillRect/>
          </a:stretch>
        </p:blipFill>
        <p:spPr>
          <a:xfrm>
            <a:off x="268959" y="636196"/>
            <a:ext cx="8380569" cy="4491126"/>
          </a:xfrm>
          <a:prstGeom prst="rect">
            <a:avLst/>
          </a:prstGeom>
          <a:ln w="12700">
            <a:miter lim="400000"/>
          </a:ln>
        </p:spPr>
      </p:pic>
      <p:pic>
        <p:nvPicPr>
          <p:cNvPr id="253" name="pasted-image.pdf"/>
          <p:cNvPicPr/>
          <p:nvPr/>
        </p:nvPicPr>
        <p:blipFill>
          <a:blip r:embed="rId5">
            <a:extLst>
              <a:ext uri="{28A0092B-C50C-407E-A947-70E740481C1C}">
                <a14:useLocalDpi xmlns:a14="http://schemas.microsoft.com/office/drawing/2010/main" val="0"/>
              </a:ext>
            </a:extLst>
          </a:blip>
          <a:stretch>
            <a:fillRect/>
          </a:stretch>
        </p:blipFill>
        <p:spPr>
          <a:xfrm>
            <a:off x="270391" y="636196"/>
            <a:ext cx="8377676" cy="4491126"/>
          </a:xfrm>
          <a:prstGeom prst="rect">
            <a:avLst/>
          </a:prstGeom>
          <a:ln w="12700">
            <a:miter lim="400000"/>
          </a:ln>
        </p:spPr>
      </p:pic>
      <p:pic>
        <p:nvPicPr>
          <p:cNvPr id="254" name="pasted-image.pdf"/>
          <p:cNvPicPr/>
          <p:nvPr/>
        </p:nvPicPr>
        <p:blipFill>
          <a:blip r:embed="rId6">
            <a:extLst>
              <a:ext uri="{28A0092B-C50C-407E-A947-70E740481C1C}">
                <a14:useLocalDpi xmlns:a14="http://schemas.microsoft.com/office/drawing/2010/main" val="0"/>
              </a:ext>
            </a:extLst>
          </a:blip>
          <a:stretch>
            <a:fillRect/>
          </a:stretch>
        </p:blipFill>
        <p:spPr>
          <a:xfrm>
            <a:off x="285898" y="616539"/>
            <a:ext cx="8346665" cy="4517525"/>
          </a:xfrm>
          <a:prstGeom prst="rect">
            <a:avLst/>
          </a:prstGeom>
          <a:ln w="12700">
            <a:miter lim="400000"/>
          </a:ln>
        </p:spPr>
      </p:pic>
      <p:pic>
        <p:nvPicPr>
          <p:cNvPr id="255" name="pasted-image.pdf"/>
          <p:cNvPicPr/>
          <p:nvPr/>
        </p:nvPicPr>
        <p:blipFill>
          <a:blip r:embed="rId7">
            <a:extLst>
              <a:ext uri="{28A0092B-C50C-407E-A947-70E740481C1C}">
                <a14:useLocalDpi xmlns:a14="http://schemas.microsoft.com/office/drawing/2010/main" val="0"/>
              </a:ext>
            </a:extLst>
          </a:blip>
          <a:stretch>
            <a:fillRect/>
          </a:stretch>
        </p:blipFill>
        <p:spPr>
          <a:xfrm>
            <a:off x="272717" y="616265"/>
            <a:ext cx="8373024" cy="4530021"/>
          </a:xfrm>
          <a:prstGeom prst="rect">
            <a:avLst/>
          </a:prstGeom>
          <a:ln w="12700">
            <a:miter lim="400000"/>
          </a:ln>
        </p:spPr>
      </p:pic>
    </p:spTree>
    <p:custDataLst>
      <p:tags r:id="rId1"/>
    </p:custDataLst>
  </p:cSld>
  <p:clrMapOvr>
    <a:masterClrMapping/>
  </p:clrMapOvr>
  <p:transition spd="med" advTm="25962"/>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advAuto="0"/>
      <p:bldP spid="252" grpId="0" animBg="1" advAuto="0"/>
      <p:bldP spid="253" grpId="0" animBg="1" advAuto="0"/>
      <p:bldP spid="254" grpId="0" animBg="1" advAuto="0"/>
      <p:bldP spid="25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Efficacy</a:t>
            </a:r>
            <a:endParaRPr lang="en-US" dirty="0"/>
          </a:p>
        </p:txBody>
      </p:sp>
    </p:spTree>
    <p:extLst>
      <p:ext uri="{BB962C8B-B14F-4D97-AF65-F5344CB8AC3E}">
        <p14:creationId xmlns:p14="http://schemas.microsoft.com/office/powerpoint/2010/main" val="766130966"/>
      </p:ext>
    </p:extLst>
  </p:cSld>
  <p:clrMapOvr>
    <a:masterClrMapping/>
  </p:clrMapOvr>
  <mc:AlternateContent xmlns:mc="http://schemas.openxmlformats.org/markup-compatibility/2006" xmlns:p14="http://schemas.microsoft.com/office/powerpoint/2010/main">
    <mc:Choice Requires="p14">
      <p:transition spd="slow" p14:dur="1200" advTm="7667">
        <p14:prism/>
      </p:transition>
    </mc:Choice>
    <mc:Fallback xmlns="">
      <p:transition xmlns:p14="http://schemas.microsoft.com/office/powerpoint/2010/main" spd="slow" advTm="7667">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77800"/>
            <a:ext cx="8902700" cy="6489700"/>
          </a:xfrm>
          <a:prstGeom prst="rect">
            <a:avLst/>
          </a:prstGeom>
        </p:spPr>
      </p:pic>
    </p:spTree>
    <p:extLst>
      <p:ext uri="{BB962C8B-B14F-4D97-AF65-F5344CB8AC3E}">
        <p14:creationId xmlns:p14="http://schemas.microsoft.com/office/powerpoint/2010/main" val="1788020027"/>
      </p:ext>
    </p:extLst>
  </p:cSld>
  <p:clrMapOvr>
    <a:masterClrMapping/>
  </p:clrMapOvr>
  <mc:AlternateContent xmlns:mc="http://schemas.openxmlformats.org/markup-compatibility/2006" xmlns:p14="http://schemas.microsoft.com/office/powerpoint/2010/main">
    <mc:Choice Requires="p14">
      <p:transition spd="slow" p14:dur="1200" advTm="20538">
        <p14:prism/>
      </p:transition>
    </mc:Choice>
    <mc:Fallback xmlns="">
      <p:transition xmlns:p14="http://schemas.microsoft.com/office/powerpoint/2010/main" spd="slow" advTm="20538">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prstGeom prst="rect">
            <a:avLst/>
          </a:prstGeom>
        </p:spPr>
        <p:txBody>
          <a:bodyPr>
            <a:normAutofit/>
          </a:bodyPr>
          <a:lstStyle/>
          <a:p>
            <a:pPr lvl="0">
              <a:defRPr sz="1800"/>
            </a:pPr>
            <a:r>
              <a:rPr sz="4400" dirty="0"/>
              <a:t>The RODIN study</a:t>
            </a:r>
          </a:p>
        </p:txBody>
      </p:sp>
      <p:sp>
        <p:nvSpPr>
          <p:cNvPr id="260" name="Shape 260"/>
          <p:cNvSpPr>
            <a:spLocks noGrp="1"/>
          </p:cNvSpPr>
          <p:nvPr>
            <p:ph type="body" idx="1"/>
          </p:nvPr>
        </p:nvSpPr>
        <p:spPr>
          <a:xfrm>
            <a:off x="669727" y="1835051"/>
            <a:ext cx="3814360" cy="4420196"/>
          </a:xfrm>
          <a:prstGeom prst="rect">
            <a:avLst/>
          </a:prstGeom>
        </p:spPr>
        <p:txBody>
          <a:bodyPr/>
          <a:lstStyle/>
          <a:p>
            <a:pPr lvl="0">
              <a:defRPr sz="1800"/>
            </a:pPr>
            <a:r>
              <a:rPr b="1">
                <a:solidFill>
                  <a:srgbClr val="C82506"/>
                </a:solidFill>
              </a:rPr>
              <a:t>Strengths</a:t>
            </a:r>
          </a:p>
          <a:p>
            <a:pPr lvl="1">
              <a:defRPr sz="1800"/>
            </a:pPr>
            <a:r>
              <a:rPr/>
              <a:t>Naturalistic, large</a:t>
            </a:r>
          </a:p>
          <a:p>
            <a:pPr lvl="1">
              <a:defRPr sz="1800"/>
            </a:pPr>
            <a:r>
              <a:rPr/>
              <a:t>Controlled (parallel, head-to-head)</a:t>
            </a:r>
          </a:p>
          <a:p>
            <a:pPr lvl="1">
              <a:defRPr sz="1800"/>
            </a:pPr>
            <a:r>
              <a:rPr/>
              <a:t>Very high data quality</a:t>
            </a:r>
          </a:p>
        </p:txBody>
      </p:sp>
      <p:sp>
        <p:nvSpPr>
          <p:cNvPr id="261" name="Shape 261"/>
          <p:cNvSpPr/>
          <p:nvPr/>
        </p:nvSpPr>
        <p:spPr>
          <a:xfrm>
            <a:off x="4789840" y="1835051"/>
            <a:ext cx="3814360" cy="44201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12288" indent="-312288" defTabSz="410436">
              <a:spcBef>
                <a:spcPts val="2953"/>
              </a:spcBef>
              <a:buSzPct val="75000"/>
              <a:buFontTx/>
              <a:buChar char="•"/>
              <a:defRPr sz="1800"/>
            </a:pPr>
            <a:r>
              <a:rPr b="1" kern="0">
                <a:solidFill>
                  <a:srgbClr val="C82506"/>
                </a:solidFill>
                <a:latin typeface="Helvetica Light"/>
                <a:ea typeface="Helvetica Light"/>
                <a:cs typeface="Helvetica Light"/>
                <a:sym typeface="Helvetica Light"/>
              </a:rPr>
              <a:t>Weaknesses</a:t>
            </a:r>
          </a:p>
          <a:p>
            <a:pPr marL="624576" lvl="1" indent="-312288" defTabSz="410436">
              <a:spcBef>
                <a:spcPts val="2953"/>
              </a:spcBef>
              <a:buSzPct val="75000"/>
              <a:buFontTx/>
              <a:buChar char="•"/>
              <a:defRPr sz="1800"/>
            </a:pPr>
            <a:r>
              <a:rPr kern="0">
                <a:solidFill>
                  <a:sysClr val="windowText" lastClr="000000"/>
                </a:solidFill>
                <a:latin typeface="Helvetica Light"/>
                <a:ea typeface="Helvetica Light"/>
                <a:cs typeface="Helvetica Light"/>
                <a:sym typeface="Helvetica Light"/>
              </a:rPr>
              <a:t>Residual confounding</a:t>
            </a:r>
          </a:p>
          <a:p>
            <a:pPr marL="624576" lvl="1" indent="-312288" defTabSz="410436">
              <a:spcBef>
                <a:spcPts val="2953"/>
              </a:spcBef>
              <a:buSzPct val="75000"/>
              <a:buFontTx/>
              <a:buChar char="•"/>
              <a:defRPr sz="1800"/>
            </a:pPr>
            <a:r>
              <a:rPr kern="0">
                <a:solidFill>
                  <a:sysClr val="windowText" lastClr="000000"/>
                </a:solidFill>
                <a:latin typeface="Helvetica Light"/>
                <a:ea typeface="Helvetica Light"/>
                <a:cs typeface="Helvetica Light"/>
                <a:sym typeface="Helvetica Light"/>
              </a:rPr>
              <a:t>Intrinsic to the design</a:t>
            </a:r>
          </a:p>
          <a:p>
            <a:pPr marL="624576" lvl="1" indent="-312288" defTabSz="410436">
              <a:spcBef>
                <a:spcPts val="2953"/>
              </a:spcBef>
              <a:buSzPct val="75000"/>
              <a:buFontTx/>
              <a:buChar char="•"/>
              <a:defRPr sz="1800"/>
            </a:pPr>
            <a:r>
              <a:rPr kern="0">
                <a:solidFill>
                  <a:sysClr val="windowText" lastClr="000000"/>
                </a:solidFill>
                <a:latin typeface="Helvetica Light"/>
                <a:ea typeface="Helvetica Light"/>
                <a:cs typeface="Helvetica Light"/>
                <a:sym typeface="Helvetica Light"/>
              </a:rPr>
              <a:t>Analytical approach</a:t>
            </a:r>
          </a:p>
        </p:txBody>
      </p:sp>
    </p:spTree>
    <p:custDataLst>
      <p:tags r:id="rId1"/>
    </p:custDataLst>
  </p:cSld>
  <p:clrMapOvr>
    <a:masterClrMapping/>
  </p:clrMapOvr>
  <p:transition spd="med" advTm="33410"/>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advAuto="0"/>
      <p:bldP spid="261"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image21.png"/>
          <p:cNvPicPr/>
          <p:nvPr/>
        </p:nvPicPr>
        <p:blipFill>
          <a:blip r:embed="rId2">
            <a:extLst>
              <a:ext uri="{28A0092B-C50C-407E-A947-70E740481C1C}">
                <a14:useLocalDpi xmlns:a14="http://schemas.microsoft.com/office/drawing/2010/main" val="0"/>
              </a:ext>
            </a:extLst>
          </a:blip>
          <a:stretch>
            <a:fillRect/>
          </a:stretch>
        </p:blipFill>
        <p:spPr>
          <a:xfrm>
            <a:off x="1269999" y="517730"/>
            <a:ext cx="6604002" cy="5359401"/>
          </a:xfrm>
          <a:prstGeom prst="rect">
            <a:avLst/>
          </a:prstGeom>
          <a:ln w="12700">
            <a:miter lim="400000"/>
          </a:ln>
        </p:spPr>
      </p:pic>
      <p:sp>
        <p:nvSpPr>
          <p:cNvPr id="266" name="Shape 266"/>
          <p:cNvSpPr/>
          <p:nvPr/>
        </p:nvSpPr>
        <p:spPr>
          <a:xfrm>
            <a:off x="2274023" y="6368034"/>
            <a:ext cx="5279343" cy="272174"/>
          </a:xfrm>
          <a:prstGeom prst="rect">
            <a:avLst/>
          </a:prstGeom>
          <a:ln w="12700">
            <a:miter lim="400000"/>
          </a:ln>
          <a:extLst>
            <a:ext uri="{C572A759-6A51-4108-AA02-DFA0A04FC94B}">
              <ma14:wrappingTextBoxFlag xmlns:ma14="http://schemas.microsoft.com/office/mac/drawingml/2011/main" xmlns="" val="1"/>
            </a:ext>
          </a:extLst>
        </p:spPr>
        <p:txBody>
          <a:bodyPr wrap="none" lIns="35687" tIns="35687" rIns="35687" bIns="35687" anchor="ctr">
            <a:spAutoFit/>
          </a:bodyPr>
          <a:lstStyle>
            <a:lvl1pPr>
              <a:defRPr sz="2700" b="1"/>
            </a:lvl1pPr>
          </a:lstStyle>
          <a:p>
            <a:pPr algn="ctr" defTabSz="410436">
              <a:defRPr sz="1800" b="0"/>
            </a:pPr>
            <a:r>
              <a:rPr sz="1300" b="0" kern="0">
                <a:solidFill>
                  <a:sysClr val="windowText" lastClr="000000"/>
                </a:solidFill>
                <a:latin typeface="Helvetica Light"/>
                <a:ea typeface="Helvetica Light"/>
                <a:cs typeface="Helvetica Light"/>
                <a:sym typeface="Helvetica Light"/>
              </a:rPr>
              <a:t>Gouw, SC et al. The New England Journal of Medicine, 368(3), 231–9.</a:t>
            </a:r>
          </a:p>
        </p:txBody>
      </p:sp>
    </p:spTree>
  </p:cSld>
  <p:clrMapOvr>
    <a:masterClrMapping/>
  </p:clrMapOvr>
  <p:transition spd="med" advTm="12879"/>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01600"/>
            <a:ext cx="8851900" cy="6642100"/>
          </a:xfrm>
          <a:prstGeom prst="rect">
            <a:avLst/>
          </a:prstGeom>
        </p:spPr>
      </p:pic>
    </p:spTree>
    <p:extLst>
      <p:ext uri="{BB962C8B-B14F-4D97-AF65-F5344CB8AC3E}">
        <p14:creationId xmlns:p14="http://schemas.microsoft.com/office/powerpoint/2010/main" val="447995305"/>
      </p:ext>
    </p:extLst>
  </p:cSld>
  <p:clrMapOvr>
    <a:masterClrMapping/>
  </p:clrMapOvr>
  <p:transition spd="med" advTm="44614"/>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Unpublished data omitted</a:t>
            </a:r>
            <a:endParaRPr lang="en-US" dirty="0"/>
          </a:p>
        </p:txBody>
      </p:sp>
      <p:sp>
        <p:nvSpPr>
          <p:cNvPr id="3" name="Content Placeholder 2"/>
          <p:cNvSpPr>
            <a:spLocks noGrp="1"/>
          </p:cNvSpPr>
          <p:nvPr>
            <p:ph idx="1"/>
          </p:nvPr>
        </p:nvSpPr>
        <p:spPr/>
        <p:txBody>
          <a:bodyPr/>
          <a:lstStyle/>
          <a:p>
            <a:r>
              <a:rPr lang="en-US" dirty="0" smtClean="0"/>
              <a:t>Sensitivity analysis of the French data show that all the effect is due to 3 centers</a:t>
            </a:r>
          </a:p>
          <a:p>
            <a:endParaRPr lang="en-US" dirty="0"/>
          </a:p>
          <a:p>
            <a:r>
              <a:rPr lang="en-US" dirty="0" smtClean="0"/>
              <a:t>These were those observing low </a:t>
            </a:r>
            <a:r>
              <a:rPr lang="en-US" dirty="0" err="1" smtClean="0"/>
              <a:t>inhbitor</a:t>
            </a:r>
            <a:r>
              <a:rPr lang="en-US" dirty="0" smtClean="0"/>
              <a:t> rate with </a:t>
            </a:r>
            <a:r>
              <a:rPr lang="en-US" dirty="0" err="1" smtClean="0"/>
              <a:t>Kogenate</a:t>
            </a:r>
            <a:r>
              <a:rPr lang="en-US" dirty="0" smtClean="0"/>
              <a:t> in the early 2000, and likely selected high risk patients to be treated with </a:t>
            </a:r>
            <a:r>
              <a:rPr lang="en-US" smtClean="0"/>
              <a:t>kogenate</a:t>
            </a:r>
            <a:endParaRPr lang="en-US"/>
          </a:p>
        </p:txBody>
      </p:sp>
    </p:spTree>
    <p:extLst>
      <p:ext uri="{BB962C8B-B14F-4D97-AF65-F5344CB8AC3E}">
        <p14:creationId xmlns:p14="http://schemas.microsoft.com/office/powerpoint/2010/main" val="2499295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1.png"/>
          <p:cNvPicPr/>
          <p:nvPr/>
        </p:nvPicPr>
        <p:blipFill>
          <a:blip r:embed="rId3">
            <a:extLst>
              <a:ext uri="{28A0092B-C50C-407E-A947-70E740481C1C}">
                <a14:useLocalDpi xmlns:a14="http://schemas.microsoft.com/office/drawing/2010/main" val="0"/>
              </a:ext>
            </a:extLst>
          </a:blip>
          <a:srcRect/>
          <a:stretch>
            <a:fillRect/>
          </a:stretch>
        </p:blipFill>
        <p:spPr>
          <a:xfrm>
            <a:off x="0" y="6488113"/>
            <a:ext cx="9142414" cy="382587"/>
          </a:xfrm>
          <a:prstGeom prst="rect">
            <a:avLst/>
          </a:prstGeom>
          <a:ln w="12700">
            <a:miter lim="400000"/>
          </a:ln>
        </p:spPr>
      </p:pic>
      <p:pic>
        <p:nvPicPr>
          <p:cNvPr id="322" name="image2.png"/>
          <p:cNvPicPr/>
          <p:nvPr/>
        </p:nvPicPr>
        <p:blipFill>
          <a:blip r:embed="rId4">
            <a:extLst>
              <a:ext uri="{28A0092B-C50C-407E-A947-70E740481C1C}">
                <a14:useLocalDpi xmlns:a14="http://schemas.microsoft.com/office/drawing/2010/main" val="0"/>
              </a:ext>
            </a:extLst>
          </a:blip>
          <a:srcRect/>
          <a:stretch>
            <a:fillRect/>
          </a:stretch>
        </p:blipFill>
        <p:spPr>
          <a:xfrm>
            <a:off x="0" y="-1"/>
            <a:ext cx="9142414" cy="1028701"/>
          </a:xfrm>
          <a:prstGeom prst="rect">
            <a:avLst/>
          </a:prstGeom>
          <a:ln w="12700">
            <a:miter lim="400000"/>
          </a:ln>
        </p:spPr>
      </p:pic>
      <p:pic>
        <p:nvPicPr>
          <p:cNvPr id="323" name="image3.jpg"/>
          <p:cNvPicPr/>
          <p:nvPr/>
        </p:nvPicPr>
        <p:blipFill>
          <a:blip r:embed="rId5" cstate="email">
            <a:extLst>
              <a:ext uri="{28A0092B-C50C-407E-A947-70E740481C1C}">
                <a14:useLocalDpi xmlns:a14="http://schemas.microsoft.com/office/drawing/2010/main" val="0"/>
              </a:ext>
            </a:extLst>
          </a:blip>
          <a:srcRect/>
          <a:stretch>
            <a:fillRect/>
          </a:stretch>
        </p:blipFill>
        <p:spPr>
          <a:xfrm>
            <a:off x="7230500" y="13"/>
            <a:ext cx="1911927" cy="890573"/>
          </a:xfrm>
          <a:prstGeom prst="rect">
            <a:avLst/>
          </a:prstGeom>
          <a:ln w="12700">
            <a:miter lim="400000"/>
          </a:ln>
        </p:spPr>
      </p:pic>
      <p:pic>
        <p:nvPicPr>
          <p:cNvPr id="324" name="image2.png"/>
          <p:cNvPicPr/>
          <p:nvPr/>
        </p:nvPicPr>
        <p:blipFill>
          <a:blip r:embed="rId4">
            <a:extLst>
              <a:ext uri="{28A0092B-C50C-407E-A947-70E740481C1C}">
                <a14:useLocalDpi xmlns:a14="http://schemas.microsoft.com/office/drawing/2010/main" val="0"/>
              </a:ext>
            </a:extLst>
          </a:blip>
          <a:srcRect/>
          <a:stretch>
            <a:fillRect/>
          </a:stretch>
        </p:blipFill>
        <p:spPr>
          <a:xfrm>
            <a:off x="0" y="-1"/>
            <a:ext cx="9142414" cy="1028701"/>
          </a:xfrm>
          <a:prstGeom prst="rect">
            <a:avLst/>
          </a:prstGeom>
          <a:ln w="12700">
            <a:miter lim="400000"/>
          </a:ln>
        </p:spPr>
      </p:pic>
      <p:pic>
        <p:nvPicPr>
          <p:cNvPr id="325" name="image3.jpg"/>
          <p:cNvPicPr/>
          <p:nvPr/>
        </p:nvPicPr>
        <p:blipFill>
          <a:blip r:embed="rId5" cstate="email">
            <a:extLst>
              <a:ext uri="{28A0092B-C50C-407E-A947-70E740481C1C}">
                <a14:useLocalDpi xmlns:a14="http://schemas.microsoft.com/office/drawing/2010/main" val="0"/>
              </a:ext>
            </a:extLst>
          </a:blip>
          <a:srcRect/>
          <a:stretch>
            <a:fillRect/>
          </a:stretch>
        </p:blipFill>
        <p:spPr>
          <a:xfrm>
            <a:off x="7230500" y="13"/>
            <a:ext cx="1911927" cy="890573"/>
          </a:xfrm>
          <a:prstGeom prst="rect">
            <a:avLst/>
          </a:prstGeom>
          <a:ln w="12700">
            <a:miter lim="400000"/>
          </a:ln>
        </p:spPr>
      </p:pic>
      <p:sp>
        <p:nvSpPr>
          <p:cNvPr id="326" name="Shape 326"/>
          <p:cNvSpPr>
            <a:spLocks noGrp="1"/>
          </p:cNvSpPr>
          <p:nvPr>
            <p:ph type="sldNum" sz="quarter" idx="4294967295"/>
          </p:nvPr>
        </p:nvSpPr>
        <p:spPr>
          <a:xfrm>
            <a:off x="6784988" y="6610349"/>
            <a:ext cx="2133601" cy="230226"/>
          </a:xfrm>
          <a:prstGeom prst="rect">
            <a:avLst/>
          </a:prstGeom>
          <a:ln w="12700">
            <a:miter lim="400000"/>
          </a:ln>
          <a:extLst>
            <a:ext uri="{C572A759-6A51-4108-AA02-DFA0A04FC94B}">
              <ma14:wrappingTextBoxFlag xmlns:ma14="http://schemas.microsoft.com/office/mac/drawingml/2011/main" xmlns="" val="1"/>
            </a:ext>
          </a:extLst>
        </p:spPr>
        <p:txBody>
          <a:bodyPr lIns="45687" tIns="45687" rIns="45687" bIns="45687">
            <a:normAutofit fontScale="85000" lnSpcReduction="20000"/>
          </a:bodyPr>
          <a:lstStyle>
            <a:lvl1pPr algn="r" defTabSz="642486">
              <a:spcBef>
                <a:spcPts val="211"/>
              </a:spcBef>
              <a:defRPr sz="1000">
                <a:solidFill>
                  <a:srgbClr val="FFFFFF"/>
                </a:solidFill>
                <a:uFill>
                  <a:solidFill>
                    <a:srgbClr val="FFFFFF"/>
                  </a:solidFill>
                </a:uFill>
                <a:latin typeface="Arial Bold"/>
                <a:ea typeface="Arial Bold"/>
                <a:cs typeface="Arial Bold"/>
                <a:sym typeface="Arial Bold"/>
              </a:defRPr>
            </a:lvl1pPr>
          </a:lstStyle>
          <a:p>
            <a:pPr>
              <a:defRPr sz="1800">
                <a:solidFill>
                  <a:srgbClr val="000000"/>
                </a:solidFill>
                <a:uFillTx/>
              </a:defRPr>
            </a:pPr>
            <a:fld id="{86CB4B4D-7CA3-9044-876B-883B54F8677D}" type="slidenum">
              <a:rPr sz="1300" kern="0">
                <a:solidFill>
                  <a:srgbClr val="000000"/>
                </a:solidFill>
                <a:uFillTx/>
              </a:rPr>
              <a:pPr>
                <a:defRPr sz="1800">
                  <a:solidFill>
                    <a:srgbClr val="000000"/>
                  </a:solidFill>
                  <a:uFillTx/>
                </a:defRPr>
              </a:pPr>
              <a:t>45</a:t>
            </a:fld>
            <a:endParaRPr sz="1300" kern="0">
              <a:solidFill>
                <a:srgbClr val="000000"/>
              </a:solidFill>
              <a:uFillTx/>
            </a:endParaRPr>
          </a:p>
        </p:txBody>
      </p:sp>
      <p:grpSp>
        <p:nvGrpSpPr>
          <p:cNvPr id="329" name="Group 329"/>
          <p:cNvGrpSpPr/>
          <p:nvPr/>
        </p:nvGrpSpPr>
        <p:grpSpPr>
          <a:xfrm>
            <a:off x="2519363" y="3811721"/>
            <a:ext cx="3348002" cy="654536"/>
            <a:chOff x="0" y="-4643"/>
            <a:chExt cx="4761601" cy="930892"/>
          </a:xfrm>
        </p:grpSpPr>
        <p:sp>
          <p:nvSpPr>
            <p:cNvPr id="327" name="Shape 327"/>
            <p:cNvSpPr/>
            <p:nvPr/>
          </p:nvSpPr>
          <p:spPr>
            <a:xfrm>
              <a:off x="0" y="-1"/>
              <a:ext cx="4761601" cy="9216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algn="ctr" defTabSz="642486">
                <a:defRPr sz="2400">
                  <a:solidFill>
                    <a:srgbClr val="470047"/>
                  </a:solidFill>
                  <a:uFill>
                    <a:solidFill>
                      <a:srgbClr val="470047"/>
                    </a:solidFill>
                  </a:uFill>
                  <a:latin typeface="Arial Bold"/>
                  <a:ea typeface="Arial Bold"/>
                  <a:cs typeface="Arial Bold"/>
                  <a:sym typeface="Arial Bold"/>
                </a:defRPr>
              </a:pPr>
              <a:endParaRPr sz="1700" kern="0">
                <a:solidFill>
                  <a:srgbClr val="470047"/>
                </a:solidFill>
                <a:uFill>
                  <a:solidFill>
                    <a:srgbClr val="470047"/>
                  </a:solidFill>
                </a:uFill>
                <a:latin typeface="Arial Bold"/>
                <a:ea typeface="Arial Bold"/>
                <a:cs typeface="Arial Bold"/>
                <a:sym typeface="Arial Bold"/>
              </a:endParaRPr>
            </a:p>
          </p:txBody>
        </p:sp>
        <p:sp>
          <p:nvSpPr>
            <p:cNvPr id="328" name="Shape 328"/>
            <p:cNvSpPr/>
            <p:nvPr/>
          </p:nvSpPr>
          <p:spPr>
            <a:xfrm>
              <a:off x="0" y="-4643"/>
              <a:ext cx="4761601" cy="930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ctr">
              <a:spAutoFit/>
            </a:bodyPr>
            <a:lstStyle/>
            <a:p>
              <a:pPr algn="ctr" defTabSz="642486">
                <a:defRPr sz="1800"/>
              </a:pPr>
              <a:r>
                <a:rPr sz="1700" kern="0">
                  <a:solidFill>
                    <a:srgbClr val="C82506"/>
                  </a:solidFill>
                  <a:uFill>
                    <a:solidFill>
                      <a:srgbClr val="1A1A1A"/>
                    </a:solidFill>
                  </a:uFill>
                  <a:latin typeface="Arial Bold"/>
                  <a:ea typeface="Arial Bold"/>
                  <a:cs typeface="Arial Bold"/>
                  <a:sym typeface="Arial Bold"/>
                </a:rPr>
                <a:t>8</a:t>
              </a:r>
              <a:r>
                <a:rPr sz="1700" kern="0">
                  <a:ln w="12699">
                    <a:solidFill>
                      <a:srgbClr val="C82506"/>
                    </a:solidFill>
                  </a:ln>
                  <a:solidFill>
                    <a:srgbClr val="C82506"/>
                  </a:solidFill>
                  <a:uFill>
                    <a:solidFill>
                      <a:srgbClr val="1A1A1A"/>
                    </a:solidFill>
                  </a:uFill>
                  <a:latin typeface="Arial Bold"/>
                  <a:ea typeface="Arial Bold"/>
                  <a:cs typeface="Arial Bold"/>
                  <a:sym typeface="Arial Bold"/>
                </a:rPr>
                <a:t> subjects (42.1%) with</a:t>
              </a:r>
              <a:br>
                <a:rPr sz="1700" kern="0">
                  <a:ln w="12699">
                    <a:solidFill>
                      <a:srgbClr val="C82506"/>
                    </a:solidFill>
                  </a:ln>
                  <a:solidFill>
                    <a:srgbClr val="C82506"/>
                  </a:solidFill>
                  <a:uFill>
                    <a:solidFill>
                      <a:srgbClr val="1A1A1A"/>
                    </a:solidFill>
                  </a:uFill>
                  <a:latin typeface="Arial Bold"/>
                  <a:ea typeface="Arial Bold"/>
                  <a:cs typeface="Arial Bold"/>
                  <a:sym typeface="Arial Bold"/>
                </a:rPr>
              </a:br>
              <a:r>
                <a:rPr sz="1700" kern="0">
                  <a:ln w="12699">
                    <a:solidFill>
                      <a:srgbClr val="C82506"/>
                    </a:solidFill>
                  </a:ln>
                  <a:solidFill>
                    <a:srgbClr val="C82506"/>
                  </a:solidFill>
                  <a:uFill>
                    <a:solidFill>
                      <a:srgbClr val="1A1A1A"/>
                    </a:solidFill>
                  </a:uFill>
                  <a:latin typeface="Arial Bold"/>
                  <a:ea typeface="Arial Bold"/>
                  <a:cs typeface="Arial Bold"/>
                  <a:sym typeface="Arial Bold"/>
                </a:rPr>
                <a:t> confirmed FVIII inhibitor</a:t>
              </a:r>
            </a:p>
          </p:txBody>
        </p:sp>
      </p:grpSp>
      <p:sp>
        <p:nvSpPr>
          <p:cNvPr id="330" name="Shape 330"/>
          <p:cNvSpPr/>
          <p:nvPr/>
        </p:nvSpPr>
        <p:spPr>
          <a:xfrm>
            <a:off x="181551" y="277627"/>
            <a:ext cx="7210425" cy="275694"/>
          </a:xfrm>
          <a:prstGeom prst="rect">
            <a:avLst/>
          </a:prstGeom>
          <a:ln w="12700">
            <a:miter lim="400000"/>
          </a:ln>
          <a:extLst>
            <a:ext uri="{C572A759-6A51-4108-AA02-DFA0A04FC94B}">
              <ma14:wrappingTextBoxFlag xmlns:ma14="http://schemas.microsoft.com/office/mac/drawingml/2011/main" xmlns="" val="1"/>
            </a:ext>
          </a:extLst>
        </p:spPr>
        <p:txBody>
          <a:bodyPr lIns="45687" tIns="45687" rIns="45687" bIns="45687">
            <a:spAutoFit/>
          </a:bodyPr>
          <a:lstStyle>
            <a:lvl1pPr algn="l" defTabSz="914400">
              <a:lnSpc>
                <a:spcPct val="90000"/>
              </a:lnSpc>
              <a:defRPr sz="3400">
                <a:solidFill>
                  <a:srgbClr val="FFFFFF"/>
                </a:solidFill>
                <a:uFill>
                  <a:solidFill>
                    <a:srgbClr val="FFFFFF"/>
                  </a:solidFill>
                </a:uFill>
                <a:latin typeface="Arial Bold"/>
                <a:ea typeface="Arial Bold"/>
                <a:cs typeface="Arial Bold"/>
                <a:sym typeface="Arial Bold"/>
              </a:defRPr>
            </a:lvl1pPr>
          </a:lstStyle>
          <a:p>
            <a:pPr>
              <a:defRPr sz="1800">
                <a:solidFill>
                  <a:srgbClr val="000000"/>
                </a:solidFill>
                <a:uFillTx/>
              </a:defRPr>
            </a:pPr>
            <a:r>
              <a:rPr sz="1300" kern="0">
                <a:solidFill>
                  <a:srgbClr val="000000"/>
                </a:solidFill>
                <a:uFillTx/>
              </a:rPr>
              <a:t>Inhibitor incidence per protocol</a:t>
            </a:r>
          </a:p>
        </p:txBody>
      </p:sp>
      <p:grpSp>
        <p:nvGrpSpPr>
          <p:cNvPr id="333" name="Group 333"/>
          <p:cNvGrpSpPr/>
          <p:nvPr/>
        </p:nvGrpSpPr>
        <p:grpSpPr>
          <a:xfrm>
            <a:off x="2496785" y="1121794"/>
            <a:ext cx="3297446" cy="363862"/>
            <a:chOff x="-1" y="-1"/>
            <a:chExt cx="4689700" cy="517491"/>
          </a:xfrm>
        </p:grpSpPr>
        <p:sp>
          <p:nvSpPr>
            <p:cNvPr id="331" name="Shape 331"/>
            <p:cNvSpPr/>
            <p:nvPr/>
          </p:nvSpPr>
          <p:spPr>
            <a:xfrm>
              <a:off x="-1" y="-1"/>
              <a:ext cx="4689700" cy="517491"/>
            </a:xfrm>
            <a:prstGeom prst="rect">
              <a:avLst/>
            </a:prstGeom>
            <a:noFill/>
            <a:ln w="12700" cap="flat">
              <a:solidFill>
                <a:srgbClr val="1A1A1A"/>
              </a:solidFill>
              <a:prstDash val="solid"/>
              <a:round/>
            </a:ln>
            <a:effectLst/>
          </p:spPr>
          <p:txBody>
            <a:bodyPr wrap="square" lIns="65023" tIns="65023" rIns="65023" bIns="65023" numCol="1" anchor="ctr">
              <a:noAutofit/>
            </a:bodyPr>
            <a:lstStyle/>
            <a:p>
              <a:pPr algn="ctr" defTabSz="642486">
                <a:defRPr sz="2400">
                  <a:ln w="12699">
                    <a:solidFill/>
                  </a:ln>
                  <a:solidFill>
                    <a:srgbClr val="1A1A1A"/>
                  </a:solidFill>
                  <a:uFill>
                    <a:solidFill>
                      <a:srgbClr val="1A1A1A"/>
                    </a:solidFill>
                  </a:uFill>
                  <a:latin typeface="Arial Bold"/>
                  <a:ea typeface="Arial Bold"/>
                  <a:cs typeface="Arial Bold"/>
                  <a:sym typeface="Arial Bold"/>
                </a:defRPr>
              </a:pPr>
              <a:endParaRPr sz="1700" kern="0">
                <a:ln w="12699">
                  <a:solidFill/>
                </a:ln>
                <a:solidFill>
                  <a:srgbClr val="1A1A1A"/>
                </a:solidFill>
                <a:uFill>
                  <a:solidFill>
                    <a:srgbClr val="1A1A1A"/>
                  </a:solidFill>
                </a:uFill>
                <a:latin typeface="Arial Bold"/>
                <a:ea typeface="Arial Bold"/>
                <a:cs typeface="Arial Bold"/>
                <a:sym typeface="Arial Bold"/>
              </a:endParaRPr>
            </a:p>
          </p:txBody>
        </p:sp>
        <p:sp>
          <p:nvSpPr>
            <p:cNvPr id="332" name="Shape 332"/>
            <p:cNvSpPr/>
            <p:nvPr/>
          </p:nvSpPr>
          <p:spPr>
            <a:xfrm>
              <a:off x="-1" y="23106"/>
              <a:ext cx="4689699" cy="4712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ctr">
              <a:spAutoFit/>
            </a:bodyPr>
            <a:lstStyle>
              <a:lvl1pPr defTabSz="914400">
                <a:defRPr sz="2400">
                  <a:ln w="12699">
                    <a:solidFill/>
                  </a:ln>
                  <a:solidFill>
                    <a:srgbClr val="1A1A1A"/>
                  </a:solidFill>
                  <a:uFill>
                    <a:solidFill>
                      <a:srgbClr val="1A1A1A"/>
                    </a:solidFill>
                  </a:uFill>
                  <a:latin typeface="Arial Bold"/>
                  <a:ea typeface="Arial Bold"/>
                  <a:cs typeface="Arial Bold"/>
                  <a:sym typeface="Arial Bold"/>
                </a:defRPr>
              </a:lvl1pPr>
            </a:lstStyle>
            <a:p>
              <a:pPr algn="ctr">
                <a:defRPr sz="1800">
                  <a:ln w="9525">
                    <a:noFill/>
                  </a:ln>
                  <a:solidFill>
                    <a:srgbClr val="000000"/>
                  </a:solidFill>
                  <a:uFillTx/>
                </a:defRPr>
              </a:pPr>
              <a:r>
                <a:rPr sz="1300" kern="0">
                  <a:ln w="9525">
                    <a:noFill/>
                  </a:ln>
                  <a:solidFill>
                    <a:srgbClr val="000000"/>
                  </a:solidFill>
                  <a:uFillTx/>
                </a:rPr>
                <a:t>19 subjects dosed</a:t>
              </a:r>
            </a:p>
          </p:txBody>
        </p:sp>
      </p:grpSp>
      <p:sp>
        <p:nvSpPr>
          <p:cNvPr id="334" name="Shape 334"/>
          <p:cNvSpPr/>
          <p:nvPr/>
        </p:nvSpPr>
        <p:spPr>
          <a:xfrm>
            <a:off x="3988895" y="1613634"/>
            <a:ext cx="288033" cy="360041"/>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687" tIns="45687" rIns="45687" bIns="45687" anchor="ct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grpSp>
        <p:nvGrpSpPr>
          <p:cNvPr id="337" name="Group 337"/>
          <p:cNvGrpSpPr/>
          <p:nvPr/>
        </p:nvGrpSpPr>
        <p:grpSpPr>
          <a:xfrm>
            <a:off x="2496786" y="2027110"/>
            <a:ext cx="3285572" cy="654536"/>
            <a:chOff x="0" y="-4643"/>
            <a:chExt cx="4672811" cy="930892"/>
          </a:xfrm>
        </p:grpSpPr>
        <p:sp>
          <p:nvSpPr>
            <p:cNvPr id="335" name="Shape 335"/>
            <p:cNvSpPr/>
            <p:nvPr/>
          </p:nvSpPr>
          <p:spPr>
            <a:xfrm>
              <a:off x="0" y="-1"/>
              <a:ext cx="4672811" cy="9216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algn="ctr" defTabSz="642486">
                <a:defRPr sz="2400">
                  <a:solidFill>
                    <a:srgbClr val="470047"/>
                  </a:solidFill>
                  <a:uFill>
                    <a:solidFill>
                      <a:srgbClr val="470047"/>
                    </a:solidFill>
                  </a:uFill>
                  <a:latin typeface="Arial Bold"/>
                  <a:ea typeface="Arial Bold"/>
                  <a:cs typeface="Arial Bold"/>
                  <a:sym typeface="Arial Bold"/>
                </a:defRPr>
              </a:pPr>
              <a:endParaRPr sz="1700" kern="0">
                <a:solidFill>
                  <a:srgbClr val="470047"/>
                </a:solidFill>
                <a:uFill>
                  <a:solidFill>
                    <a:srgbClr val="470047"/>
                  </a:solidFill>
                </a:uFill>
                <a:latin typeface="Arial Bold"/>
                <a:ea typeface="Arial Bold"/>
                <a:cs typeface="Arial Bold"/>
                <a:sym typeface="Arial Bold"/>
              </a:endParaRPr>
            </a:p>
          </p:txBody>
        </p:sp>
        <p:sp>
          <p:nvSpPr>
            <p:cNvPr id="336" name="Shape 336"/>
            <p:cNvSpPr/>
            <p:nvPr/>
          </p:nvSpPr>
          <p:spPr>
            <a:xfrm>
              <a:off x="0" y="-4643"/>
              <a:ext cx="4672811" cy="930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ctr">
              <a:spAutoFit/>
            </a:bodyPr>
            <a:lstStyle/>
            <a:p>
              <a:pPr algn="ctr" defTabSz="642486">
                <a:defRPr sz="1800"/>
              </a:pPr>
              <a:r>
                <a:rPr sz="1700" kern="0">
                  <a:solidFill>
                    <a:srgbClr val="1A1A1A"/>
                  </a:solidFill>
                  <a:uFill>
                    <a:solidFill>
                      <a:srgbClr val="1A1A1A"/>
                    </a:solidFill>
                  </a:uFill>
                  <a:latin typeface="Arial Bold"/>
                  <a:ea typeface="Arial Bold"/>
                  <a:cs typeface="Arial Bold"/>
                  <a:sym typeface="Arial Bold"/>
                </a:rPr>
                <a:t>9</a:t>
              </a:r>
              <a:r>
                <a:rPr sz="1700" kern="0">
                  <a:ln w="12699">
                    <a:solidFill/>
                  </a:ln>
                  <a:solidFill>
                    <a:srgbClr val="1A1A1A"/>
                  </a:solidFill>
                  <a:uFill>
                    <a:solidFill>
                      <a:srgbClr val="1A1A1A"/>
                    </a:solidFill>
                  </a:uFill>
                  <a:latin typeface="Arial Bold"/>
                  <a:ea typeface="Arial Bold"/>
                  <a:cs typeface="Arial Bold"/>
                  <a:sym typeface="Arial Bold"/>
                </a:rPr>
                <a:t> subjects with </a:t>
              </a:r>
              <a:br>
                <a:rPr sz="1700" kern="0">
                  <a:ln w="12699">
                    <a:solidFill/>
                  </a:ln>
                  <a:solidFill>
                    <a:srgbClr val="1A1A1A"/>
                  </a:solidFill>
                  <a:uFill>
                    <a:solidFill>
                      <a:srgbClr val="1A1A1A"/>
                    </a:solidFill>
                  </a:uFill>
                  <a:latin typeface="Arial Bold"/>
                  <a:ea typeface="Arial Bold"/>
                  <a:cs typeface="Arial Bold"/>
                  <a:sym typeface="Arial Bold"/>
                </a:rPr>
              </a:br>
              <a:r>
                <a:rPr sz="1700" kern="0">
                  <a:ln w="12699">
                    <a:solidFill/>
                  </a:ln>
                  <a:solidFill>
                    <a:srgbClr val="1A1A1A"/>
                  </a:solidFill>
                  <a:uFill>
                    <a:solidFill>
                      <a:srgbClr val="1A1A1A"/>
                    </a:solidFill>
                  </a:uFill>
                  <a:latin typeface="Arial Bold"/>
                  <a:ea typeface="Arial Bold"/>
                  <a:cs typeface="Arial Bold"/>
                  <a:sym typeface="Arial Bold"/>
                </a:rPr>
                <a:t>suspected FVIII inhibitor </a:t>
              </a:r>
            </a:p>
          </p:txBody>
        </p:sp>
      </p:grpSp>
      <p:grpSp>
        <p:nvGrpSpPr>
          <p:cNvPr id="340" name="Group 340"/>
          <p:cNvGrpSpPr/>
          <p:nvPr/>
        </p:nvGrpSpPr>
        <p:grpSpPr>
          <a:xfrm>
            <a:off x="5197984" y="2957749"/>
            <a:ext cx="3492002" cy="648002"/>
            <a:chOff x="-1" y="-1"/>
            <a:chExt cx="4966402" cy="921602"/>
          </a:xfrm>
        </p:grpSpPr>
        <p:sp>
          <p:nvSpPr>
            <p:cNvPr id="338" name="Shape 338"/>
            <p:cNvSpPr/>
            <p:nvPr/>
          </p:nvSpPr>
          <p:spPr>
            <a:xfrm>
              <a:off x="-1" y="-1"/>
              <a:ext cx="4966402" cy="921602"/>
            </a:xfrm>
            <a:prstGeom prst="rect">
              <a:avLst/>
            </a:prstGeom>
            <a:noFill/>
            <a:ln w="12700" cap="flat">
              <a:solidFill>
                <a:srgbClr val="333333"/>
              </a:solidFill>
              <a:prstDash val="solid"/>
              <a:round/>
            </a:ln>
            <a:effectLst/>
          </p:spPr>
          <p:txBody>
            <a:bodyPr wrap="square" lIns="65023" tIns="65023" rIns="65023" bIns="65023" numCol="1" anchor="ctr">
              <a:noAutofit/>
            </a:bodyP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sp>
          <p:nvSpPr>
            <p:cNvPr id="339" name="Shape 339"/>
            <p:cNvSpPr/>
            <p:nvPr/>
          </p:nvSpPr>
          <p:spPr>
            <a:xfrm>
              <a:off x="-1" y="181386"/>
              <a:ext cx="4966401" cy="5588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ctr">
              <a:spAutoFit/>
            </a:bodyPr>
            <a:lstStyle/>
            <a:p>
              <a:pPr algn="ctr" defTabSz="642486">
                <a:defRPr sz="1800"/>
              </a:pPr>
              <a:r>
                <a:rPr sz="1700" kern="0">
                  <a:solidFill>
                    <a:srgbClr val="1A1A1A"/>
                  </a:solidFill>
                  <a:uFill>
                    <a:solidFill>
                      <a:srgbClr val="1A1A1A"/>
                    </a:solidFill>
                  </a:uFill>
                  <a:latin typeface="Arial"/>
                  <a:ea typeface="Arial"/>
                  <a:cs typeface="Arial"/>
                  <a:sym typeface="Arial"/>
                </a:rPr>
                <a:t>1</a:t>
              </a:r>
              <a:r>
                <a:rPr sz="1700" kern="0">
                  <a:ln w="12699">
                    <a:solidFill/>
                  </a:ln>
                  <a:solidFill>
                    <a:srgbClr val="1A1A1A"/>
                  </a:solidFill>
                  <a:uFill>
                    <a:solidFill>
                      <a:srgbClr val="1A1A1A"/>
                    </a:solidFill>
                  </a:uFill>
                  <a:latin typeface="Arial"/>
                  <a:ea typeface="Arial"/>
                  <a:cs typeface="Arial"/>
                  <a:sym typeface="Arial"/>
                </a:rPr>
                <a:t> </a:t>
              </a:r>
              <a:r>
                <a:rPr sz="1700" kern="0">
                  <a:solidFill>
                    <a:srgbClr val="1A1A1A"/>
                  </a:solidFill>
                  <a:uFill>
                    <a:solidFill>
                      <a:srgbClr val="1A1A1A"/>
                    </a:solidFill>
                  </a:uFill>
                  <a:latin typeface="Arial Bold"/>
                  <a:ea typeface="Arial Bold"/>
                  <a:cs typeface="Arial Bold"/>
                  <a:sym typeface="Arial Bold"/>
                </a:rPr>
                <a:t>not confirmed </a:t>
              </a:r>
              <a:r>
                <a:rPr sz="1700" kern="0">
                  <a:ln w="12699">
                    <a:solidFill/>
                  </a:ln>
                  <a:solidFill>
                    <a:srgbClr val="1A1A1A"/>
                  </a:solidFill>
                  <a:uFill>
                    <a:solidFill>
                      <a:srgbClr val="1A1A1A"/>
                    </a:solidFill>
                  </a:uFill>
                  <a:latin typeface="Arial"/>
                  <a:ea typeface="Arial"/>
                  <a:cs typeface="Arial"/>
                  <a:sym typeface="Arial"/>
                </a:rPr>
                <a:t>FVIII inhibitor</a:t>
              </a:r>
            </a:p>
          </p:txBody>
        </p:sp>
      </p:grpSp>
      <p:sp>
        <p:nvSpPr>
          <p:cNvPr id="341" name="Shape 341"/>
          <p:cNvSpPr/>
          <p:nvPr/>
        </p:nvSpPr>
        <p:spPr>
          <a:xfrm>
            <a:off x="3979357" y="2773374"/>
            <a:ext cx="288032" cy="938547"/>
          </a:xfrm>
          <a:custGeom>
            <a:avLst/>
            <a:gdLst/>
            <a:ahLst/>
            <a:cxnLst>
              <a:cxn ang="0">
                <a:pos x="wd2" y="hd2"/>
              </a:cxn>
              <a:cxn ang="5400000">
                <a:pos x="wd2" y="hd2"/>
              </a:cxn>
              <a:cxn ang="10800000">
                <a:pos x="wd2" y="hd2"/>
              </a:cxn>
              <a:cxn ang="16200000">
                <a:pos x="wd2" y="hd2"/>
              </a:cxn>
            </a:cxnLst>
            <a:rect l="0" t="0" r="r" b="b"/>
            <a:pathLst>
              <a:path w="21600" h="21600" extrusionOk="0">
                <a:moveTo>
                  <a:pt x="0" y="18286"/>
                </a:moveTo>
                <a:lnTo>
                  <a:pt x="5400" y="18286"/>
                </a:lnTo>
                <a:lnTo>
                  <a:pt x="5400" y="0"/>
                </a:lnTo>
                <a:lnTo>
                  <a:pt x="16200" y="0"/>
                </a:lnTo>
                <a:lnTo>
                  <a:pt x="16200" y="18286"/>
                </a:lnTo>
                <a:lnTo>
                  <a:pt x="21600" y="18286"/>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687" tIns="45687" rIns="45687" bIns="45687" anchor="ct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sp>
        <p:nvSpPr>
          <p:cNvPr id="342" name="Shape 342"/>
          <p:cNvSpPr/>
          <p:nvPr/>
        </p:nvSpPr>
        <p:spPr>
          <a:xfrm rot="16200000">
            <a:off x="4497361" y="2798303"/>
            <a:ext cx="288032" cy="858711"/>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5400" y="17977"/>
                </a:lnTo>
                <a:lnTo>
                  <a:pt x="5400" y="0"/>
                </a:lnTo>
                <a:lnTo>
                  <a:pt x="16200" y="0"/>
                </a:lnTo>
                <a:lnTo>
                  <a:pt x="16200" y="17977"/>
                </a:lnTo>
                <a:lnTo>
                  <a:pt x="21600" y="17977"/>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687" tIns="45687" rIns="45687" bIns="45687" anchor="ct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grpSp>
        <p:nvGrpSpPr>
          <p:cNvPr id="345" name="Group 345"/>
          <p:cNvGrpSpPr/>
          <p:nvPr/>
        </p:nvGrpSpPr>
        <p:grpSpPr>
          <a:xfrm>
            <a:off x="4516949" y="5044950"/>
            <a:ext cx="2682355" cy="916146"/>
            <a:chOff x="0" y="-11481"/>
            <a:chExt cx="3814904" cy="1302962"/>
          </a:xfrm>
        </p:grpSpPr>
        <p:sp>
          <p:nvSpPr>
            <p:cNvPr id="343" name="Shape 343"/>
            <p:cNvSpPr/>
            <p:nvPr/>
          </p:nvSpPr>
          <p:spPr>
            <a:xfrm>
              <a:off x="0" y="-1"/>
              <a:ext cx="3814904" cy="12800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algn="ctr" defTabSz="642486">
                <a:defRPr sz="2400">
                  <a:solidFill>
                    <a:srgbClr val="470047"/>
                  </a:solidFill>
                  <a:uFill>
                    <a:solidFill>
                      <a:srgbClr val="470047"/>
                    </a:solidFill>
                  </a:uFill>
                  <a:latin typeface="Arial Bold"/>
                  <a:ea typeface="Arial Bold"/>
                  <a:cs typeface="Arial Bold"/>
                  <a:sym typeface="Arial Bold"/>
                </a:defRPr>
              </a:pPr>
              <a:endParaRPr sz="1700" kern="0">
                <a:solidFill>
                  <a:srgbClr val="470047"/>
                </a:solidFill>
                <a:uFill>
                  <a:solidFill>
                    <a:srgbClr val="470047"/>
                  </a:solidFill>
                </a:uFill>
                <a:latin typeface="Arial Bold"/>
                <a:ea typeface="Arial Bold"/>
                <a:cs typeface="Arial Bold"/>
                <a:sym typeface="Arial Bold"/>
              </a:endParaRPr>
            </a:p>
          </p:txBody>
        </p:sp>
        <p:sp>
          <p:nvSpPr>
            <p:cNvPr id="344" name="Shape 344"/>
            <p:cNvSpPr/>
            <p:nvPr/>
          </p:nvSpPr>
          <p:spPr>
            <a:xfrm>
              <a:off x="0" y="-11481"/>
              <a:ext cx="3814904" cy="13029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ctr">
              <a:spAutoFit/>
            </a:bodyPr>
            <a:lstStyle/>
            <a:p>
              <a:pPr algn="ctr" defTabSz="642486">
                <a:defRPr sz="1800"/>
              </a:pPr>
              <a:r>
                <a:rPr sz="1700" kern="0">
                  <a:solidFill>
                    <a:srgbClr val="1A1A1A"/>
                  </a:solidFill>
                  <a:uFill>
                    <a:solidFill>
                      <a:srgbClr val="1A1A1A"/>
                    </a:solidFill>
                  </a:uFill>
                  <a:latin typeface="Arial Bold"/>
                  <a:ea typeface="Arial Bold"/>
                  <a:cs typeface="Arial Bold"/>
                  <a:sym typeface="Arial Bold"/>
                </a:rPr>
                <a:t>3 low titer (15.8%) </a:t>
              </a:r>
              <a:br>
                <a:rPr sz="1700" kern="0">
                  <a:solidFill>
                    <a:srgbClr val="1A1A1A"/>
                  </a:solidFill>
                  <a:uFill>
                    <a:solidFill>
                      <a:srgbClr val="1A1A1A"/>
                    </a:solidFill>
                  </a:uFill>
                  <a:latin typeface="Arial Bold"/>
                  <a:ea typeface="Arial Bold"/>
                  <a:cs typeface="Arial Bold"/>
                  <a:sym typeface="Arial Bold"/>
                </a:rPr>
              </a:br>
              <a:r>
                <a:rPr sz="1700" kern="0">
                  <a:solidFill>
                    <a:srgbClr val="1A1A1A"/>
                  </a:solidFill>
                  <a:uFill>
                    <a:solidFill>
                      <a:srgbClr val="1A1A1A"/>
                    </a:solidFill>
                  </a:uFill>
                  <a:latin typeface="Arial"/>
                  <a:ea typeface="Arial"/>
                  <a:cs typeface="Arial"/>
                  <a:sym typeface="Arial"/>
                </a:rPr>
                <a:t>FVIII inhibitors </a:t>
              </a:r>
              <a:endParaRPr sz="1700" kern="0">
                <a:solidFill>
                  <a:srgbClr val="470047"/>
                </a:solidFill>
                <a:uFill>
                  <a:solidFill>
                    <a:srgbClr val="470047"/>
                  </a:solidFill>
                </a:uFill>
                <a:latin typeface="Arial Bold"/>
                <a:ea typeface="Arial Bold"/>
                <a:cs typeface="Arial Bold"/>
                <a:sym typeface="Arial Bold"/>
              </a:endParaRPr>
            </a:p>
            <a:p>
              <a:pPr algn="ctr" defTabSz="642486">
                <a:defRPr sz="1800"/>
              </a:pPr>
              <a:r>
                <a:rPr sz="1700" kern="0">
                  <a:solidFill>
                    <a:srgbClr val="1A1A1A"/>
                  </a:solidFill>
                  <a:uFill>
                    <a:solidFill>
                      <a:srgbClr val="1A1A1A"/>
                    </a:solidFill>
                  </a:uFill>
                  <a:latin typeface="Arial"/>
                  <a:ea typeface="Arial"/>
                  <a:cs typeface="Arial"/>
                  <a:sym typeface="Arial"/>
                </a:rPr>
                <a:t>(≥ 0.6 and ≤ 5 BU/ml)</a:t>
              </a:r>
            </a:p>
          </p:txBody>
        </p:sp>
      </p:grpSp>
      <p:grpSp>
        <p:nvGrpSpPr>
          <p:cNvPr id="348" name="Group 348"/>
          <p:cNvGrpSpPr/>
          <p:nvPr/>
        </p:nvGrpSpPr>
        <p:grpSpPr>
          <a:xfrm>
            <a:off x="1570678" y="5044950"/>
            <a:ext cx="2448002" cy="916146"/>
            <a:chOff x="0" y="-11481"/>
            <a:chExt cx="3481600" cy="1302962"/>
          </a:xfrm>
        </p:grpSpPr>
        <p:sp>
          <p:nvSpPr>
            <p:cNvPr id="346" name="Shape 346"/>
            <p:cNvSpPr/>
            <p:nvPr/>
          </p:nvSpPr>
          <p:spPr>
            <a:xfrm>
              <a:off x="0" y="-1"/>
              <a:ext cx="3481600" cy="12800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sp>
          <p:nvSpPr>
            <p:cNvPr id="347" name="Shape 347"/>
            <p:cNvSpPr/>
            <p:nvPr/>
          </p:nvSpPr>
          <p:spPr>
            <a:xfrm>
              <a:off x="0" y="-11481"/>
              <a:ext cx="3481600" cy="13029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ctr">
              <a:spAutoFit/>
            </a:bodyPr>
            <a:lstStyle/>
            <a:p>
              <a:pPr algn="ctr" defTabSz="642486">
                <a:defRPr sz="1800"/>
              </a:pPr>
              <a:r>
                <a:rPr sz="1700" kern="0">
                  <a:solidFill>
                    <a:srgbClr val="1A1A1A"/>
                  </a:solidFill>
                  <a:uFill>
                    <a:solidFill>
                      <a:srgbClr val="1A1A1A"/>
                    </a:solidFill>
                  </a:uFill>
                  <a:latin typeface="Arial Bold"/>
                  <a:ea typeface="Arial Bold"/>
                  <a:cs typeface="Arial Bold"/>
                  <a:sym typeface="Arial Bold"/>
                </a:rPr>
                <a:t>5 high titer (26.3%) </a:t>
              </a:r>
              <a:br>
                <a:rPr sz="1700" kern="0">
                  <a:solidFill>
                    <a:srgbClr val="1A1A1A"/>
                  </a:solidFill>
                  <a:uFill>
                    <a:solidFill>
                      <a:srgbClr val="1A1A1A"/>
                    </a:solidFill>
                  </a:uFill>
                  <a:latin typeface="Arial Bold"/>
                  <a:ea typeface="Arial Bold"/>
                  <a:cs typeface="Arial Bold"/>
                  <a:sym typeface="Arial Bold"/>
                </a:rPr>
              </a:br>
              <a:r>
                <a:rPr sz="1700" kern="0">
                  <a:solidFill>
                    <a:srgbClr val="1A1A1A"/>
                  </a:solidFill>
                  <a:uFill>
                    <a:solidFill>
                      <a:srgbClr val="1A1A1A"/>
                    </a:solidFill>
                  </a:uFill>
                  <a:latin typeface="Arial"/>
                  <a:ea typeface="Arial"/>
                  <a:cs typeface="Arial"/>
                  <a:sym typeface="Arial"/>
                </a:rPr>
                <a:t>FVIII inhibitors  </a:t>
              </a:r>
              <a:br>
                <a:rPr sz="1700" kern="0">
                  <a:solidFill>
                    <a:srgbClr val="1A1A1A"/>
                  </a:solidFill>
                  <a:uFill>
                    <a:solidFill>
                      <a:srgbClr val="1A1A1A"/>
                    </a:solidFill>
                  </a:uFill>
                  <a:latin typeface="Arial"/>
                  <a:ea typeface="Arial"/>
                  <a:cs typeface="Arial"/>
                  <a:sym typeface="Arial"/>
                </a:rPr>
              </a:br>
              <a:r>
                <a:rPr sz="1700" kern="0">
                  <a:solidFill>
                    <a:srgbClr val="1A1A1A"/>
                  </a:solidFill>
                  <a:uFill>
                    <a:solidFill>
                      <a:srgbClr val="1A1A1A"/>
                    </a:solidFill>
                  </a:uFill>
                  <a:latin typeface="Arial"/>
                  <a:ea typeface="Arial"/>
                  <a:cs typeface="Arial"/>
                  <a:sym typeface="Arial"/>
                </a:rPr>
                <a:t>(&gt; 5 BU/ml)</a:t>
              </a:r>
            </a:p>
          </p:txBody>
        </p:sp>
      </p:grpSp>
      <p:sp>
        <p:nvSpPr>
          <p:cNvPr id="349" name="Shape 349"/>
          <p:cNvSpPr/>
          <p:nvPr/>
        </p:nvSpPr>
        <p:spPr>
          <a:xfrm rot="19997939">
            <a:off x="4926717" y="4556062"/>
            <a:ext cx="288032" cy="468001"/>
          </a:xfrm>
          <a:custGeom>
            <a:avLst/>
            <a:gdLst/>
            <a:ahLst/>
            <a:cxnLst>
              <a:cxn ang="0">
                <a:pos x="wd2" y="hd2"/>
              </a:cxn>
              <a:cxn ang="5400000">
                <a:pos x="wd2" y="hd2"/>
              </a:cxn>
              <a:cxn ang="10800000">
                <a:pos x="wd2" y="hd2"/>
              </a:cxn>
              <a:cxn ang="16200000">
                <a:pos x="wd2" y="hd2"/>
              </a:cxn>
            </a:cxnLst>
            <a:rect l="0" t="0" r="r" b="b"/>
            <a:pathLst>
              <a:path w="21600" h="21600" extrusionOk="0">
                <a:moveTo>
                  <a:pt x="0" y="14953"/>
                </a:moveTo>
                <a:lnTo>
                  <a:pt x="5400" y="14953"/>
                </a:lnTo>
                <a:lnTo>
                  <a:pt x="5400" y="0"/>
                </a:lnTo>
                <a:lnTo>
                  <a:pt x="16200" y="0"/>
                </a:lnTo>
                <a:lnTo>
                  <a:pt x="16200" y="14953"/>
                </a:lnTo>
                <a:lnTo>
                  <a:pt x="21600" y="14953"/>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687" tIns="45687" rIns="45687" bIns="45687" anchor="ct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sp>
        <p:nvSpPr>
          <p:cNvPr id="350" name="Shape 350"/>
          <p:cNvSpPr/>
          <p:nvPr/>
        </p:nvSpPr>
        <p:spPr>
          <a:xfrm rot="1348445">
            <a:off x="3369295" y="4539211"/>
            <a:ext cx="288001" cy="468001"/>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400" y="14954"/>
                </a:lnTo>
                <a:lnTo>
                  <a:pt x="5400" y="0"/>
                </a:lnTo>
                <a:lnTo>
                  <a:pt x="16200" y="0"/>
                </a:lnTo>
                <a:lnTo>
                  <a:pt x="16200" y="14954"/>
                </a:lnTo>
                <a:lnTo>
                  <a:pt x="21600" y="14954"/>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687" tIns="45687" rIns="45687" bIns="45687" anchor="ctr"/>
          <a:lstStyle/>
          <a:p>
            <a:pPr algn="ctr" defTabSz="642486">
              <a:defRPr sz="2400">
                <a:ln w="12699">
                  <a:solidFill/>
                </a:ln>
                <a:solidFill>
                  <a:srgbClr val="1A1A1A"/>
                </a:solidFill>
                <a:uFill>
                  <a:solidFill>
                    <a:srgbClr val="1A1A1A"/>
                  </a:solidFill>
                </a:uFill>
                <a:latin typeface="Arial"/>
                <a:ea typeface="Arial"/>
                <a:cs typeface="Arial"/>
                <a:sym typeface="Arial"/>
              </a:defRPr>
            </a:pPr>
            <a:endParaRPr sz="1700" kern="0">
              <a:ln w="12699">
                <a:solidFill/>
              </a:ln>
              <a:solidFill>
                <a:srgbClr val="1A1A1A"/>
              </a:solidFill>
              <a:uFill>
                <a:solidFill>
                  <a:srgbClr val="1A1A1A"/>
                </a:solidFill>
              </a:uFill>
              <a:latin typeface="Arial"/>
              <a:ea typeface="Arial"/>
              <a:cs typeface="Arial"/>
              <a:sym typeface="Arial"/>
            </a:endParaRPr>
          </a:p>
        </p:txBody>
      </p:sp>
      <p:sp>
        <p:nvSpPr>
          <p:cNvPr id="351" name="Shape 351"/>
          <p:cNvSpPr/>
          <p:nvPr/>
        </p:nvSpPr>
        <p:spPr>
          <a:xfrm>
            <a:off x="2441306" y="6164532"/>
            <a:ext cx="6156725" cy="353458"/>
          </a:xfrm>
          <a:prstGeom prst="rect">
            <a:avLst/>
          </a:prstGeom>
          <a:ln w="12700">
            <a:miter lim="400000"/>
          </a:ln>
          <a:extLst>
            <a:ext uri="{C572A759-6A51-4108-AA02-DFA0A04FC94B}">
              <ma14:wrappingTextBoxFlag xmlns:ma14="http://schemas.microsoft.com/office/mac/drawingml/2011/main" xmlns="" val="1"/>
            </a:ext>
          </a:extLst>
        </p:spPr>
        <p:txBody>
          <a:bodyPr wrap="none" lIns="35691" tIns="35691" rIns="35691" bIns="35691" anchor="ctr">
            <a:spAutoFit/>
          </a:bodyPr>
          <a:lstStyle>
            <a:lvl1pPr>
              <a:defRPr sz="2500" b="1"/>
            </a:lvl1pPr>
          </a:lstStyle>
          <a:p>
            <a:pPr algn="ctr" defTabSz="410478">
              <a:defRPr sz="1800" b="0"/>
            </a:pPr>
            <a:r>
              <a:rPr sz="1800" b="0" kern="0">
                <a:solidFill>
                  <a:sysClr val="windowText" lastClr="000000"/>
                </a:solidFill>
                <a:latin typeface="Helvetica Light"/>
                <a:ea typeface="Helvetica Light"/>
                <a:cs typeface="Helvetica Light"/>
                <a:sym typeface="Helvetica Light"/>
              </a:rPr>
              <a:t>Courtesy of Guenter Auesrwald: ASH, New Orleans, 2013.</a:t>
            </a:r>
          </a:p>
        </p:txBody>
      </p:sp>
      <p:sp>
        <p:nvSpPr>
          <p:cNvPr id="352" name="Shape 352"/>
          <p:cNvSpPr/>
          <p:nvPr/>
        </p:nvSpPr>
        <p:spPr>
          <a:xfrm>
            <a:off x="639664" y="3377169"/>
            <a:ext cx="1339454" cy="1339454"/>
          </a:xfrm>
          <a:prstGeom prst="rightArrow">
            <a:avLst>
              <a:gd name="adj1" fmla="val 32000"/>
              <a:gd name="adj2" fmla="val 64000"/>
            </a:avLst>
          </a:prstGeom>
          <a:blipFill>
            <a:blip r:embed="rId6">
              <a:extLst>
                <a:ext uri="{28A0092B-C50C-407E-A947-70E740481C1C}">
                  <a14:useLocalDpi xmlns:a14="http://schemas.microsoft.com/office/drawing/2010/main" val="0"/>
                </a:ext>
              </a:extLst>
            </a:blip>
          </a:blipFill>
          <a:ln w="12700">
            <a:miter lim="400000"/>
          </a:ln>
          <a:effectLst>
            <a:outerShdw blurRad="38100" dist="25400" dir="5400000" rotWithShape="0">
              <a:srgbClr val="000000">
                <a:alpha val="50000"/>
              </a:srgbClr>
            </a:outerShdw>
          </a:effectLst>
        </p:spPr>
        <p:txBody>
          <a:bodyPr lIns="35691" tIns="35691" rIns="35691" bIns="35691" anchor="ctr"/>
          <a:lstStyle/>
          <a:p>
            <a:pPr algn="ctr" defTabSz="410478">
              <a:defRPr sz="2400">
                <a:solidFill>
                  <a:srgbClr val="FFFFFF"/>
                </a:solidFill>
              </a:defRPr>
            </a:pPr>
            <a:endParaRPr sz="1700" kern="0">
              <a:solidFill>
                <a:srgbClr val="FFFFFF"/>
              </a:solidFill>
              <a:latin typeface="Helvetica Light"/>
              <a:ea typeface="Helvetica Light"/>
              <a:cs typeface="Helvetica Light"/>
              <a:sym typeface="Helvetica Light"/>
            </a:endParaRPr>
          </a:p>
        </p:txBody>
      </p:sp>
    </p:spTree>
  </p:cSld>
  <p:clrMapOvr>
    <a:masterClrMapping/>
  </p:clrMapOvr>
  <p:transition spd="med" advTm="56797"/>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p:nvPr/>
        </p:nvSpPr>
        <p:spPr>
          <a:xfrm>
            <a:off x="1052510" y="323197"/>
            <a:ext cx="7038980" cy="1163464"/>
          </a:xfrm>
          <a:prstGeom prst="roundRect">
            <a:avLst>
              <a:gd name="adj" fmla="val 31535"/>
            </a:avLst>
          </a:prstGeom>
          <a:solidFill>
            <a:srgbClr val="F5D328"/>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0" tIns="0" rIns="0" bIns="0" anchor="ctr"/>
          <a:lstStyle>
            <a:lvl1pPr>
              <a:defRPr sz="4200" b="1">
                <a:solidFill>
                  <a:srgbClr val="C82506"/>
                </a:solidFill>
              </a:defRPr>
            </a:lvl1pPr>
          </a:lstStyle>
          <a:p>
            <a:pPr algn="ctr" defTabSz="410625">
              <a:defRPr sz="1800" b="0">
                <a:solidFill>
                  <a:srgbClr val="000000"/>
                </a:solidFill>
              </a:defRPr>
            </a:pPr>
            <a:r>
              <a:rPr sz="3000" b="0" kern="0" dirty="0">
                <a:solidFill>
                  <a:srgbClr val="000000"/>
                </a:solidFill>
                <a:latin typeface="Helvetica Light"/>
                <a:ea typeface="Helvetica Light"/>
                <a:cs typeface="Helvetica Light"/>
                <a:sym typeface="Helvetica Light"/>
              </a:rPr>
              <a:t>Role of concentrate </a:t>
            </a:r>
            <a:r>
              <a:rPr sz="3000" b="0" kern="0" dirty="0" smtClean="0">
                <a:solidFill>
                  <a:srgbClr val="000000"/>
                </a:solidFill>
                <a:latin typeface="Helvetica Light"/>
                <a:ea typeface="Helvetica Light"/>
                <a:cs typeface="Helvetica Light"/>
                <a:sym typeface="Helvetica Light"/>
              </a:rPr>
              <a:t>type</a:t>
            </a:r>
            <a:r>
              <a:rPr lang="en-CA" sz="3000" b="0" kern="0" dirty="0" smtClean="0">
                <a:solidFill>
                  <a:srgbClr val="000000"/>
                </a:solidFill>
                <a:latin typeface="Helvetica Light"/>
                <a:ea typeface="Helvetica Light"/>
                <a:cs typeface="Helvetica Light"/>
                <a:sym typeface="Helvetica Light"/>
              </a:rPr>
              <a:t>: PUPs</a:t>
            </a:r>
            <a:endParaRPr sz="3000" b="0" kern="0" dirty="0">
              <a:solidFill>
                <a:srgbClr val="000000"/>
              </a:solidFill>
              <a:latin typeface="Helvetica Light"/>
              <a:ea typeface="Helvetica Light"/>
              <a:cs typeface="Helvetica Light"/>
              <a:sym typeface="Helvetica Light"/>
            </a:endParaRPr>
          </a:p>
        </p:txBody>
      </p:sp>
      <p:sp>
        <p:nvSpPr>
          <p:cNvPr id="492" name="Shape 492"/>
          <p:cNvSpPr/>
          <p:nvPr/>
        </p:nvSpPr>
        <p:spPr>
          <a:xfrm>
            <a:off x="669727" y="1835051"/>
            <a:ext cx="7804548" cy="44201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algn="ctr" defTabSz="410625">
              <a:spcBef>
                <a:spcPts val="2953"/>
              </a:spcBef>
              <a:defRPr sz="1800"/>
            </a:pPr>
            <a:r>
              <a:rPr sz="2800" b="1" kern="0">
                <a:solidFill>
                  <a:sysClr val="windowText" lastClr="000000"/>
                </a:solidFill>
                <a:latin typeface="Helvetica Light"/>
                <a:ea typeface="Helvetica Light"/>
                <a:cs typeface="Helvetica Light"/>
                <a:sym typeface="Helvetica Light"/>
              </a:rPr>
              <a:t>Not any important difference</a:t>
            </a:r>
          </a:p>
          <a:p>
            <a:pPr algn="ctr" defTabSz="410625">
              <a:spcBef>
                <a:spcPts val="2953"/>
              </a:spcBef>
              <a:defRPr sz="1800"/>
            </a:pPr>
            <a:r>
              <a:rPr sz="2800" b="1" kern="0">
                <a:solidFill>
                  <a:sysClr val="windowText" lastClr="000000"/>
                </a:solidFill>
                <a:latin typeface="Helvetica Light"/>
                <a:ea typeface="Helvetica Light"/>
                <a:cs typeface="Helvetica Light"/>
                <a:sym typeface="Helvetica Light"/>
              </a:rPr>
              <a:t>suggested by assessment of</a:t>
            </a:r>
          </a:p>
          <a:p>
            <a:pPr algn="ctr" defTabSz="410625">
              <a:spcBef>
                <a:spcPts val="2953"/>
              </a:spcBef>
              <a:defRPr sz="1800"/>
            </a:pPr>
            <a:r>
              <a:rPr sz="2800" b="1" kern="0">
                <a:solidFill>
                  <a:sysClr val="windowText" lastClr="000000"/>
                </a:solidFill>
                <a:latin typeface="Helvetica Light"/>
                <a:ea typeface="Helvetica Light"/>
                <a:cs typeface="Helvetica Light"/>
                <a:sym typeface="Helvetica Light"/>
              </a:rPr>
              <a:t>the overall body of evidence</a:t>
            </a:r>
          </a:p>
        </p:txBody>
      </p:sp>
    </p:spTree>
  </p:cSld>
  <p:clrMapOvr>
    <a:masterClrMapping/>
  </p:clrMapOvr>
  <p:transition spd="med" advTm="18228"/>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47865" y="-27020"/>
            <a:ext cx="8229600" cy="1152000"/>
          </a:xfrm>
          <a:prstGeom prst="rect">
            <a:avLst/>
          </a:prstGeom>
        </p:spPr>
        <p:txBody>
          <a:bodyPr lIns="91364" tIns="45683" rIns="91364" bIns="45683"/>
          <a:lstStyle/>
          <a:p>
            <a:r>
              <a:rPr lang="it-IT" dirty="0" err="1" smtClean="0"/>
              <a:t>Summary</a:t>
            </a:r>
            <a:r>
              <a:rPr lang="it-IT" dirty="0" smtClean="0"/>
              <a:t> .1</a:t>
            </a:r>
            <a:endParaRPr lang="it-IT" dirty="0"/>
          </a:p>
        </p:txBody>
      </p:sp>
      <p:sp>
        <p:nvSpPr>
          <p:cNvPr id="3" name="Segnaposto numero diapositiva 2"/>
          <p:cNvSpPr>
            <a:spLocks noGrp="1"/>
          </p:cNvSpPr>
          <p:nvPr>
            <p:ph type="sldNum" sz="quarter" idx="13"/>
          </p:nvPr>
        </p:nvSpPr>
        <p:spPr/>
        <p:txBody>
          <a:bodyPr/>
          <a:lstStyle/>
          <a:p>
            <a:fld id="{718837F8-B5E0-42DD-8265-36421915AC15}" type="slidenum">
              <a:rPr lang="en-US" smtClean="0">
                <a:solidFill>
                  <a:srgbClr val="616265"/>
                </a:solidFill>
              </a:rPr>
              <a:pPr/>
              <a:t>47</a:t>
            </a:fld>
            <a:endParaRPr lang="en-US" dirty="0">
              <a:solidFill>
                <a:srgbClr val="616265"/>
              </a:solidFill>
            </a:endParaRPr>
          </a:p>
        </p:txBody>
      </p:sp>
      <p:sp>
        <p:nvSpPr>
          <p:cNvPr id="4" name="Segnaposto testo 3"/>
          <p:cNvSpPr>
            <a:spLocks noGrp="1"/>
          </p:cNvSpPr>
          <p:nvPr>
            <p:ph type="body" sz="quarter" idx="14"/>
          </p:nvPr>
        </p:nvSpPr>
        <p:spPr/>
        <p:txBody>
          <a:bodyPr/>
          <a:lstStyle/>
          <a:p>
            <a:r>
              <a:rPr lang="it-IT" dirty="0" smtClean="0"/>
              <a:t>The </a:t>
            </a:r>
            <a:r>
              <a:rPr lang="it-IT" dirty="0" err="1" smtClean="0"/>
              <a:t>risk</a:t>
            </a:r>
            <a:r>
              <a:rPr lang="it-IT" dirty="0" smtClean="0"/>
              <a:t> </a:t>
            </a:r>
            <a:r>
              <a:rPr lang="it-IT" dirty="0" err="1" smtClean="0"/>
              <a:t>of</a:t>
            </a:r>
            <a:r>
              <a:rPr lang="it-IT" dirty="0" smtClean="0"/>
              <a:t> </a:t>
            </a:r>
            <a:r>
              <a:rPr lang="it-IT" dirty="0" err="1" smtClean="0"/>
              <a:t>inhibitors</a:t>
            </a:r>
            <a:r>
              <a:rPr lang="it-IT" dirty="0" smtClean="0"/>
              <a:t> </a:t>
            </a:r>
            <a:r>
              <a:rPr lang="it-IT" dirty="0" err="1" smtClean="0"/>
              <a:t>associated</a:t>
            </a:r>
            <a:r>
              <a:rPr lang="it-IT" dirty="0" smtClean="0"/>
              <a:t> </a:t>
            </a:r>
            <a:r>
              <a:rPr lang="it-IT" dirty="0" err="1" smtClean="0"/>
              <a:t>with</a:t>
            </a:r>
            <a:r>
              <a:rPr lang="it-IT" dirty="0" smtClean="0"/>
              <a:t> treatment (source / dose)</a:t>
            </a:r>
          </a:p>
          <a:p>
            <a:pPr lvl="1"/>
            <a:r>
              <a:rPr lang="it-IT" dirty="0" err="1" smtClean="0"/>
              <a:t>Cannot</a:t>
            </a:r>
            <a:r>
              <a:rPr lang="it-IT" dirty="0" smtClean="0"/>
              <a:t> </a:t>
            </a:r>
            <a:r>
              <a:rPr lang="it-IT" dirty="0" err="1" smtClean="0"/>
              <a:t>be</a:t>
            </a:r>
            <a:r>
              <a:rPr lang="it-IT" dirty="0" smtClean="0"/>
              <a:t> </a:t>
            </a:r>
            <a:r>
              <a:rPr lang="it-IT" dirty="0" err="1" smtClean="0"/>
              <a:t>estimated</a:t>
            </a:r>
            <a:r>
              <a:rPr lang="it-IT" dirty="0" smtClean="0"/>
              <a:t> </a:t>
            </a:r>
            <a:r>
              <a:rPr lang="it-IT" dirty="0" err="1" smtClean="0"/>
              <a:t>from</a:t>
            </a:r>
            <a:r>
              <a:rPr lang="it-IT" dirty="0" smtClean="0"/>
              <a:t> </a:t>
            </a:r>
            <a:r>
              <a:rPr lang="it-IT" dirty="0" err="1" smtClean="0"/>
              <a:t>observational</a:t>
            </a:r>
            <a:r>
              <a:rPr lang="it-IT" dirty="0" smtClean="0"/>
              <a:t> </a:t>
            </a:r>
            <a:r>
              <a:rPr lang="it-IT" dirty="0" err="1" smtClean="0"/>
              <a:t>studies</a:t>
            </a:r>
            <a:r>
              <a:rPr lang="it-IT" dirty="0" smtClean="0"/>
              <a:t> </a:t>
            </a:r>
            <a:r>
              <a:rPr lang="it-IT" dirty="0" err="1" smtClean="0"/>
              <a:t>without</a:t>
            </a:r>
            <a:r>
              <a:rPr lang="it-IT" dirty="0" smtClean="0"/>
              <a:t> accounting </a:t>
            </a:r>
            <a:r>
              <a:rPr lang="it-IT" dirty="0" err="1" smtClean="0"/>
              <a:t>for</a:t>
            </a:r>
            <a:r>
              <a:rPr lang="it-IT" dirty="0" smtClean="0"/>
              <a:t> the </a:t>
            </a:r>
            <a:r>
              <a:rPr lang="it-IT" dirty="0" err="1" smtClean="0"/>
              <a:t>effect</a:t>
            </a:r>
            <a:r>
              <a:rPr lang="it-IT" dirty="0" smtClean="0"/>
              <a:t> </a:t>
            </a:r>
            <a:r>
              <a:rPr lang="it-IT" dirty="0" err="1" smtClean="0"/>
              <a:t>of</a:t>
            </a:r>
            <a:r>
              <a:rPr lang="it-IT" dirty="0" smtClean="0"/>
              <a:t> </a:t>
            </a:r>
            <a:r>
              <a:rPr lang="it-IT" dirty="0" err="1" smtClean="0"/>
              <a:t>confounders</a:t>
            </a:r>
            <a:endParaRPr lang="it-IT" dirty="0" smtClean="0"/>
          </a:p>
          <a:p>
            <a:pPr lvl="1"/>
            <a:r>
              <a:rPr lang="it-IT" dirty="0" smtClean="0"/>
              <a:t>The </a:t>
            </a:r>
            <a:r>
              <a:rPr lang="it-IT" dirty="0" err="1" smtClean="0"/>
              <a:t>interaction</a:t>
            </a:r>
            <a:r>
              <a:rPr lang="it-IT" dirty="0" smtClean="0"/>
              <a:t> </a:t>
            </a:r>
            <a:r>
              <a:rPr lang="it-IT" dirty="0" err="1" smtClean="0"/>
              <a:t>between</a:t>
            </a:r>
            <a:r>
              <a:rPr lang="it-IT" dirty="0" smtClean="0"/>
              <a:t> the candidate </a:t>
            </a:r>
            <a:r>
              <a:rPr lang="it-IT" dirty="0" err="1" smtClean="0"/>
              <a:t>predictor</a:t>
            </a:r>
            <a:r>
              <a:rPr lang="it-IT" dirty="0" smtClean="0"/>
              <a:t> and the </a:t>
            </a:r>
            <a:r>
              <a:rPr lang="it-IT" dirty="0" err="1" smtClean="0"/>
              <a:t>confounders</a:t>
            </a:r>
            <a:r>
              <a:rPr lang="it-IT" dirty="0" smtClean="0"/>
              <a:t> </a:t>
            </a:r>
            <a:r>
              <a:rPr lang="it-IT" dirty="0" err="1" smtClean="0"/>
              <a:t>should</a:t>
            </a:r>
            <a:r>
              <a:rPr lang="it-IT" dirty="0" smtClean="0"/>
              <a:t> </a:t>
            </a:r>
            <a:r>
              <a:rPr lang="it-IT" dirty="0" err="1" smtClean="0"/>
              <a:t>always</a:t>
            </a:r>
            <a:r>
              <a:rPr lang="it-IT" dirty="0" smtClean="0"/>
              <a:t> </a:t>
            </a:r>
            <a:r>
              <a:rPr lang="it-IT" dirty="0" err="1" smtClean="0"/>
              <a:t>be</a:t>
            </a:r>
            <a:r>
              <a:rPr lang="it-IT" dirty="0" smtClean="0"/>
              <a:t> </a:t>
            </a:r>
            <a:r>
              <a:rPr lang="it-IT" dirty="0" err="1" smtClean="0"/>
              <a:t>tested</a:t>
            </a:r>
            <a:endParaRPr lang="it-IT" dirty="0"/>
          </a:p>
        </p:txBody>
      </p:sp>
    </p:spTree>
  </p:cSld>
  <p:clrMapOvr>
    <a:masterClrMapping/>
  </p:clrMapOvr>
  <p:transition advTm="68168">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47865" y="-27020"/>
            <a:ext cx="8229600" cy="1152000"/>
          </a:xfrm>
          <a:prstGeom prst="rect">
            <a:avLst/>
          </a:prstGeom>
        </p:spPr>
        <p:txBody>
          <a:bodyPr lIns="91364" tIns="45683" rIns="91364" bIns="45683"/>
          <a:lstStyle/>
          <a:p>
            <a:r>
              <a:rPr lang="it-IT" dirty="0" err="1" smtClean="0"/>
              <a:t>Summary</a:t>
            </a:r>
            <a:r>
              <a:rPr lang="it-IT" smtClean="0"/>
              <a:t> .2</a:t>
            </a:r>
            <a:endParaRPr lang="it-IT" dirty="0"/>
          </a:p>
        </p:txBody>
      </p:sp>
      <p:sp>
        <p:nvSpPr>
          <p:cNvPr id="3" name="Segnaposto numero diapositiva 2"/>
          <p:cNvSpPr>
            <a:spLocks noGrp="1"/>
          </p:cNvSpPr>
          <p:nvPr>
            <p:ph type="sldNum" sz="quarter" idx="13"/>
          </p:nvPr>
        </p:nvSpPr>
        <p:spPr/>
        <p:txBody>
          <a:bodyPr/>
          <a:lstStyle/>
          <a:p>
            <a:fld id="{718837F8-B5E0-42DD-8265-36421915AC15}" type="slidenum">
              <a:rPr lang="en-US" smtClean="0">
                <a:solidFill>
                  <a:srgbClr val="616265"/>
                </a:solidFill>
              </a:rPr>
              <a:pPr/>
              <a:t>48</a:t>
            </a:fld>
            <a:endParaRPr lang="en-US" dirty="0">
              <a:solidFill>
                <a:srgbClr val="616265"/>
              </a:solidFill>
            </a:endParaRPr>
          </a:p>
        </p:txBody>
      </p:sp>
      <p:sp>
        <p:nvSpPr>
          <p:cNvPr id="4" name="Segnaposto testo 3"/>
          <p:cNvSpPr>
            <a:spLocks noGrp="1"/>
          </p:cNvSpPr>
          <p:nvPr>
            <p:ph type="body" sz="quarter" idx="14"/>
          </p:nvPr>
        </p:nvSpPr>
        <p:spPr/>
        <p:txBody>
          <a:bodyPr/>
          <a:lstStyle/>
          <a:p>
            <a:r>
              <a:rPr lang="it-IT" dirty="0" smtClean="0"/>
              <a:t>The </a:t>
            </a:r>
            <a:r>
              <a:rPr lang="it-IT" dirty="0" err="1" smtClean="0"/>
              <a:t>risk</a:t>
            </a:r>
            <a:r>
              <a:rPr lang="it-IT" dirty="0" smtClean="0"/>
              <a:t> </a:t>
            </a:r>
            <a:r>
              <a:rPr lang="it-IT" dirty="0" err="1" smtClean="0"/>
              <a:t>of</a:t>
            </a:r>
            <a:r>
              <a:rPr lang="it-IT" dirty="0" smtClean="0"/>
              <a:t> </a:t>
            </a:r>
            <a:r>
              <a:rPr lang="it-IT" dirty="0" err="1" smtClean="0"/>
              <a:t>inhibitors</a:t>
            </a:r>
            <a:r>
              <a:rPr lang="it-IT" dirty="0" smtClean="0"/>
              <a:t> </a:t>
            </a:r>
            <a:r>
              <a:rPr lang="it-IT" dirty="0" err="1" smtClean="0"/>
              <a:t>associated</a:t>
            </a:r>
            <a:r>
              <a:rPr lang="it-IT" dirty="0" smtClean="0"/>
              <a:t> </a:t>
            </a:r>
            <a:r>
              <a:rPr lang="it-IT" dirty="0" err="1" smtClean="0"/>
              <a:t>with</a:t>
            </a:r>
            <a:r>
              <a:rPr lang="it-IT" dirty="0" smtClean="0"/>
              <a:t> treatment (source / dose)</a:t>
            </a:r>
          </a:p>
          <a:p>
            <a:pPr lvl="1"/>
            <a:r>
              <a:rPr lang="it-IT" dirty="0" err="1" smtClean="0"/>
              <a:t>Might</a:t>
            </a:r>
            <a:r>
              <a:rPr lang="it-IT" dirty="0" smtClean="0"/>
              <a:t> benefit </a:t>
            </a:r>
            <a:r>
              <a:rPr lang="it-IT" dirty="0" err="1" smtClean="0"/>
              <a:t>from</a:t>
            </a:r>
            <a:r>
              <a:rPr lang="it-IT" dirty="0" smtClean="0"/>
              <a:t> </a:t>
            </a:r>
            <a:r>
              <a:rPr lang="it-IT" dirty="0" err="1" smtClean="0"/>
              <a:t>use</a:t>
            </a:r>
            <a:r>
              <a:rPr lang="it-IT" dirty="0" smtClean="0"/>
              <a:t> </a:t>
            </a:r>
            <a:r>
              <a:rPr lang="it-IT" dirty="0" err="1" smtClean="0"/>
              <a:t>of</a:t>
            </a:r>
            <a:r>
              <a:rPr lang="it-IT" dirty="0" smtClean="0"/>
              <a:t> sophisticated </a:t>
            </a:r>
            <a:r>
              <a:rPr lang="it-IT" dirty="0" err="1" smtClean="0"/>
              <a:t>statistical</a:t>
            </a:r>
            <a:r>
              <a:rPr lang="it-IT" dirty="0" smtClean="0"/>
              <a:t> </a:t>
            </a:r>
            <a:r>
              <a:rPr lang="it-IT" dirty="0" err="1" smtClean="0"/>
              <a:t>analysis</a:t>
            </a:r>
            <a:r>
              <a:rPr lang="it-IT" dirty="0" smtClean="0"/>
              <a:t> </a:t>
            </a:r>
            <a:r>
              <a:rPr lang="it-IT" dirty="0" err="1" smtClean="0"/>
              <a:t>tecniques</a:t>
            </a:r>
            <a:r>
              <a:rPr lang="it-IT" dirty="0" smtClean="0"/>
              <a:t>, </a:t>
            </a:r>
            <a:r>
              <a:rPr lang="it-IT" dirty="0" err="1" smtClean="0"/>
              <a:t>eg</a:t>
            </a:r>
            <a:r>
              <a:rPr lang="it-IT" dirty="0" smtClean="0"/>
              <a:t> </a:t>
            </a:r>
            <a:r>
              <a:rPr lang="it-IT" dirty="0" err="1" smtClean="0"/>
              <a:t>propensity</a:t>
            </a:r>
            <a:r>
              <a:rPr lang="it-IT" dirty="0" smtClean="0"/>
              <a:t> score </a:t>
            </a:r>
            <a:r>
              <a:rPr lang="it-IT" dirty="0" err="1" smtClean="0"/>
              <a:t>analysis</a:t>
            </a:r>
            <a:endParaRPr lang="it-IT" dirty="0" smtClean="0"/>
          </a:p>
          <a:p>
            <a:pPr lvl="1"/>
            <a:r>
              <a:rPr lang="it-IT" dirty="0" err="1" smtClean="0"/>
              <a:t>This</a:t>
            </a:r>
            <a:r>
              <a:rPr lang="it-IT" dirty="0" smtClean="0"/>
              <a:t> </a:t>
            </a:r>
            <a:r>
              <a:rPr lang="it-IT" dirty="0" err="1" smtClean="0"/>
              <a:t>might</a:t>
            </a:r>
            <a:r>
              <a:rPr lang="it-IT" dirty="0" smtClean="0"/>
              <a:t>:</a:t>
            </a:r>
          </a:p>
          <a:p>
            <a:pPr lvl="2"/>
            <a:r>
              <a:rPr lang="it-IT" dirty="0" err="1" smtClean="0"/>
              <a:t>Increase</a:t>
            </a:r>
            <a:r>
              <a:rPr lang="it-IT" dirty="0" smtClean="0"/>
              <a:t> </a:t>
            </a:r>
            <a:r>
              <a:rPr lang="it-IT" dirty="0" err="1" smtClean="0"/>
              <a:t>consistency</a:t>
            </a:r>
            <a:r>
              <a:rPr lang="it-IT" dirty="0" smtClean="0"/>
              <a:t> </a:t>
            </a:r>
            <a:r>
              <a:rPr lang="it-IT" dirty="0" err="1" smtClean="0"/>
              <a:t>of</a:t>
            </a:r>
            <a:r>
              <a:rPr lang="it-IT" dirty="0" smtClean="0"/>
              <a:t> </a:t>
            </a:r>
            <a:r>
              <a:rPr lang="it-IT" dirty="0" err="1" smtClean="0"/>
              <a:t>evidence</a:t>
            </a:r>
            <a:r>
              <a:rPr lang="it-IT" dirty="0" smtClean="0"/>
              <a:t> </a:t>
            </a:r>
            <a:r>
              <a:rPr lang="it-IT" dirty="0" err="1" smtClean="0"/>
              <a:t>from</a:t>
            </a:r>
            <a:r>
              <a:rPr lang="it-IT" dirty="0" smtClean="0"/>
              <a:t> </a:t>
            </a:r>
            <a:r>
              <a:rPr lang="it-IT" dirty="0" err="1" smtClean="0"/>
              <a:t>imperfect</a:t>
            </a:r>
            <a:r>
              <a:rPr lang="it-IT" dirty="0" smtClean="0"/>
              <a:t> </a:t>
            </a:r>
            <a:r>
              <a:rPr lang="it-IT" dirty="0" err="1" smtClean="0"/>
              <a:t>observation</a:t>
            </a:r>
            <a:endParaRPr lang="it-IT" dirty="0" smtClean="0"/>
          </a:p>
          <a:p>
            <a:pPr lvl="2"/>
            <a:r>
              <a:rPr lang="it-IT" dirty="0" smtClean="0"/>
              <a:t>Help in </a:t>
            </a:r>
            <a:r>
              <a:rPr lang="it-IT" dirty="0" err="1" smtClean="0"/>
              <a:t>better</a:t>
            </a:r>
            <a:r>
              <a:rPr lang="it-IT" dirty="0" smtClean="0"/>
              <a:t> planning future </a:t>
            </a:r>
            <a:r>
              <a:rPr lang="it-IT" dirty="0" err="1" smtClean="0"/>
              <a:t>studies</a:t>
            </a:r>
            <a:endParaRPr lang="it-IT" dirty="0" smtClean="0"/>
          </a:p>
          <a:p>
            <a:pPr lvl="2"/>
            <a:endParaRPr lang="it-IT" dirty="0" smtClean="0"/>
          </a:p>
          <a:p>
            <a:pPr lvl="1"/>
            <a:endParaRPr lang="it-IT" dirty="0"/>
          </a:p>
        </p:txBody>
      </p:sp>
    </p:spTree>
  </p:cSld>
  <p:clrMapOvr>
    <a:masterClrMapping/>
  </p:clrMapOvr>
  <p:transition advTm="129830">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1601" y="3733219"/>
            <a:ext cx="3810000" cy="1066800"/>
          </a:xfrm>
        </p:spPr>
        <p:txBody>
          <a:bodyPr/>
          <a:lstStyle/>
          <a:p>
            <a:r>
              <a:rPr lang="en-CA" sz="4400" b="1" dirty="0">
                <a:solidFill>
                  <a:srgbClr val="FFFF00"/>
                </a:solidFill>
              </a:rPr>
              <a:t>Thank You</a:t>
            </a:r>
            <a:br>
              <a:rPr lang="en-CA" sz="4400" b="1" dirty="0">
                <a:solidFill>
                  <a:srgbClr val="FFFF00"/>
                </a:solidFill>
              </a:rPr>
            </a:br>
            <a:r>
              <a:rPr lang="en-CA" sz="2400" dirty="0">
                <a:solidFill>
                  <a:srgbClr val="FFFF00"/>
                </a:solidFill>
              </a:rPr>
              <a:t/>
            </a:r>
            <a:br>
              <a:rPr lang="en-CA" sz="2400" dirty="0">
                <a:solidFill>
                  <a:srgbClr val="FFFF00"/>
                </a:solidFill>
              </a:rPr>
            </a:br>
            <a:r>
              <a:rPr lang="en-CA" sz="2800" dirty="0" err="1">
                <a:solidFill>
                  <a:srgbClr val="FFFF00"/>
                </a:solidFill>
              </a:rPr>
              <a:t>iorioa@mcmaster.ca</a:t>
            </a:r>
            <a:r>
              <a:rPr lang="en-CA" sz="2800" dirty="0">
                <a:solidFill>
                  <a:srgbClr val="FFFF00"/>
                </a:solidFill>
              </a:rPr>
              <a:t/>
            </a:r>
            <a:br>
              <a:rPr lang="en-CA" sz="2800" dirty="0">
                <a:solidFill>
                  <a:srgbClr val="FFFF00"/>
                </a:solidFill>
              </a:rPr>
            </a:br>
            <a:r>
              <a:rPr lang="en-CA" sz="2800" dirty="0">
                <a:solidFill>
                  <a:srgbClr val="FFFF00"/>
                </a:solidFill>
              </a:rPr>
              <a:t/>
            </a:r>
            <a:br>
              <a:rPr lang="en-CA" sz="2800" dirty="0">
                <a:solidFill>
                  <a:srgbClr val="FFFF00"/>
                </a:solidFill>
              </a:rPr>
            </a:br>
            <a:r>
              <a:rPr lang="en-CA" sz="2400" dirty="0" err="1">
                <a:solidFill>
                  <a:srgbClr val="FFFF00"/>
                </a:solidFill>
              </a:rPr>
              <a:t>hemophilia.mcmaster.ca</a:t>
            </a:r>
            <a:endParaRPr lang="it-IT" sz="2400" dirty="0">
              <a:solidFill>
                <a:srgbClr val="FFFF00"/>
              </a:solidFill>
            </a:endParaRPr>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6400" y="16"/>
            <a:ext cx="3277804" cy="1191501"/>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6400" cy="1207008"/>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533" y="0"/>
            <a:ext cx="4166483" cy="1219200"/>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6400" y="5638816"/>
            <a:ext cx="3277804" cy="1191501"/>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38800"/>
            <a:ext cx="1676400" cy="1207008"/>
          </a:xfrm>
          <a:prstGeom prst="rect">
            <a:avLst/>
          </a:prstGeom>
          <a:noFill/>
          <a:ln w="9525">
            <a:noFill/>
            <a:miter lim="800000"/>
            <a:headEnd/>
            <a:tailEnd/>
          </a:ln>
          <a:effec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533" y="5638800"/>
            <a:ext cx="4166483" cy="1219200"/>
          </a:xfrm>
          <a:prstGeom prst="rect">
            <a:avLst/>
          </a:prstGeom>
          <a:noFill/>
          <a:ln w="9525">
            <a:noFill/>
            <a:miter lim="800000"/>
            <a:headEnd/>
            <a:tailEnd/>
          </a:ln>
          <a:effectLst/>
        </p:spPr>
      </p:pic>
      <p:pic>
        <p:nvPicPr>
          <p:cNvPr id="11" name="Immagine 10" descr="MDCL.jpg.scaled.1000.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219200"/>
            <a:ext cx="5029200" cy="43309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77177">
        <p14:prism/>
      </p:transition>
    </mc:Choice>
    <mc:Fallback xmlns="">
      <p:transition xmlns:p14="http://schemas.microsoft.com/office/powerpoint/2010/main" spd="slow" advTm="7717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about efficacy</a:t>
            </a:r>
            <a:endParaRPr lang="en-US" dirty="0"/>
          </a:p>
        </p:txBody>
      </p:sp>
      <p:sp>
        <p:nvSpPr>
          <p:cNvPr id="3" name="Content Placeholder 2"/>
          <p:cNvSpPr>
            <a:spLocks noGrp="1"/>
          </p:cNvSpPr>
          <p:nvPr>
            <p:ph idx="1"/>
          </p:nvPr>
        </p:nvSpPr>
        <p:spPr>
          <a:xfrm>
            <a:off x="685816" y="1591989"/>
            <a:ext cx="7770813" cy="4166652"/>
          </a:xfrm>
        </p:spPr>
        <p:txBody>
          <a:bodyPr>
            <a:noAutofit/>
          </a:bodyPr>
          <a:lstStyle/>
          <a:p>
            <a:r>
              <a:rPr lang="en-US" sz="2800" dirty="0" smtClean="0"/>
              <a:t>Level I: Prophylaxis reduces bleeding rate by 10</a:t>
            </a:r>
          </a:p>
          <a:p>
            <a:pPr lvl="1"/>
            <a:r>
              <a:rPr lang="en-US" sz="2800" dirty="0" smtClean="0"/>
              <a:t>Cochrane Collaboration SR:</a:t>
            </a:r>
          </a:p>
          <a:p>
            <a:r>
              <a:rPr lang="en-US" sz="2800" dirty="0" smtClean="0"/>
              <a:t>Level II: Higher intensity produces better results</a:t>
            </a:r>
          </a:p>
          <a:p>
            <a:pPr lvl="1"/>
            <a:r>
              <a:rPr lang="en-US" sz="2800" dirty="0" smtClean="0"/>
              <a:t>Swedish </a:t>
            </a:r>
            <a:r>
              <a:rPr lang="en-US" sz="2800" dirty="0" err="1" smtClean="0"/>
              <a:t>vs</a:t>
            </a:r>
            <a:r>
              <a:rPr lang="en-US" sz="2800" dirty="0" smtClean="0"/>
              <a:t> Dutch Regimen</a:t>
            </a:r>
          </a:p>
          <a:p>
            <a:pPr lvl="1"/>
            <a:r>
              <a:rPr lang="en-US" sz="2800" dirty="0" smtClean="0"/>
              <a:t>Canadian escalating dose study</a:t>
            </a:r>
          </a:p>
          <a:p>
            <a:r>
              <a:rPr lang="en-US" sz="2800" dirty="0" smtClean="0"/>
              <a:t>Level II: Tailoring to the individual need reduces wastage and costs</a:t>
            </a:r>
          </a:p>
          <a:p>
            <a:pPr lvl="1"/>
            <a:r>
              <a:rPr lang="en-US" sz="2800" dirty="0" smtClean="0"/>
              <a:t>Collins</a:t>
            </a:r>
          </a:p>
          <a:p>
            <a:pPr lvl="1"/>
            <a:r>
              <a:rPr lang="en-US" sz="2800" dirty="0" smtClean="0"/>
              <a:t>MUSFIT</a:t>
            </a:r>
            <a:endParaRPr lang="en-US" sz="2800" dirty="0"/>
          </a:p>
        </p:txBody>
      </p:sp>
    </p:spTree>
    <p:extLst>
      <p:ext uri="{BB962C8B-B14F-4D97-AF65-F5344CB8AC3E}">
        <p14:creationId xmlns:p14="http://schemas.microsoft.com/office/powerpoint/2010/main" val="3872916998"/>
      </p:ext>
    </p:extLst>
  </p:cSld>
  <p:clrMapOvr>
    <a:masterClrMapping/>
  </p:clrMapOvr>
  <mc:AlternateContent xmlns:mc="http://schemas.openxmlformats.org/markup-compatibility/2006" xmlns:p14="http://schemas.microsoft.com/office/powerpoint/2010/main">
    <mc:Choice Requires="p14">
      <p:transition spd="slow" p14:dur="1200" advTm="141544">
        <p14:prism/>
      </p:transition>
    </mc:Choice>
    <mc:Fallback xmlns="">
      <p:transition xmlns:p14="http://schemas.microsoft.com/office/powerpoint/2010/main" spd="slow" advTm="14154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314" name="AutoShape 1"/>
          <p:cNvSpPr>
            <a:spLocks/>
          </p:cNvSpPr>
          <p:nvPr/>
        </p:nvSpPr>
        <p:spPr bwMode="auto">
          <a:xfrm>
            <a:off x="669728" y="190950"/>
            <a:ext cx="7803431" cy="1014636"/>
          </a:xfrm>
          <a:custGeom>
            <a:avLst/>
            <a:gdLst>
              <a:gd name="T0" fmla="*/ 2147483647 w 21600"/>
              <a:gd name="T1" fmla="*/ 48202747 h 21600"/>
              <a:gd name="T2" fmla="*/ 2147483647 w 21600"/>
              <a:gd name="T3" fmla="*/ 48202747 h 21600"/>
              <a:gd name="T4" fmla="*/ 2147483647 w 21600"/>
              <a:gd name="T5" fmla="*/ 48202747 h 21600"/>
              <a:gd name="T6" fmla="*/ 2147483647 w 21600"/>
              <a:gd name="T7" fmla="*/ 482027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47770"/>
            <a:r>
              <a:rPr lang="en-US" sz="3200" dirty="0" smtClean="0">
                <a:solidFill>
                  <a:schemeClr val="bg1"/>
                </a:solidFill>
                <a:latin typeface="Arial"/>
                <a:cs typeface="Arial"/>
              </a:rPr>
              <a:t>Post Authorization Safety Studies</a:t>
            </a:r>
            <a:endParaRPr lang="en-US" sz="1600" dirty="0">
              <a:solidFill>
                <a:schemeClr val="bg1"/>
              </a:solidFill>
              <a:latin typeface="Arial"/>
              <a:cs typeface="Arial"/>
            </a:endParaRPr>
          </a:p>
        </p:txBody>
      </p:sp>
      <p:pic>
        <p:nvPicPr>
          <p:cNvPr id="23554"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699" y="1375172"/>
            <a:ext cx="6546578" cy="820416"/>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3555"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7816" y="2436689"/>
            <a:ext cx="3165574" cy="819299"/>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3556" name="Picture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35907" y="3634383"/>
            <a:ext cx="2395389" cy="1294805"/>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3557" name="Picture 5"/>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93628" y="5261260"/>
            <a:ext cx="2018109" cy="1294805"/>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3558" name="Picture 6"/>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38316" y="5739557"/>
            <a:ext cx="3165574" cy="819299"/>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3559" name="Picture 7"/>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565429" y="3989339"/>
            <a:ext cx="2238003" cy="1259085"/>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3560" name="Picture 8"/>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565429" y="2505895"/>
            <a:ext cx="2238003" cy="1172021"/>
          </a:xfrm>
          <a:prstGeom prst="rect">
            <a:avLst/>
          </a:prstGeom>
          <a:noFill/>
          <a:ln>
            <a:noFill/>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nvGrpSpPr>
          <p:cNvPr id="23561" name="Group 9"/>
          <p:cNvGrpSpPr>
            <a:grpSpLocks/>
          </p:cNvGrpSpPr>
          <p:nvPr/>
        </p:nvGrpSpPr>
        <p:grpSpPr bwMode="auto">
          <a:xfrm>
            <a:off x="143992" y="1782589"/>
            <a:ext cx="798090" cy="1357312"/>
            <a:chOff x="-38063" y="-38111"/>
            <a:chExt cx="1136168" cy="1929810"/>
          </a:xfrm>
        </p:grpSpPr>
        <p:pic>
          <p:nvPicPr>
            <p:cNvPr id="23562" name="Picture 10"/>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8063" y="-38111"/>
              <a:ext cx="956606" cy="1636212"/>
            </a:xfrm>
            <a:prstGeom prst="rect">
              <a:avLst/>
            </a:prstGeom>
            <a:noFill/>
            <a:ln w="12700" cap="rnd">
              <a:noFill/>
              <a:round/>
              <a:headEnd/>
              <a:tailEnd/>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
          <p:nvSpPr>
            <p:cNvPr id="13339" name="AutoShape 11"/>
            <p:cNvSpPr>
              <a:spLocks/>
            </p:cNvSpPr>
            <p:nvPr/>
          </p:nvSpPr>
          <p:spPr bwMode="auto">
            <a:xfrm rot="2269041">
              <a:off x="492615" y="1112324"/>
              <a:ext cx="428521" cy="724037"/>
            </a:xfrm>
            <a:prstGeom prst="rightArrow">
              <a:avLst>
                <a:gd name="adj1" fmla="val 32000"/>
                <a:gd name="adj2" fmla="val 100000"/>
              </a:avLst>
            </a:prstGeom>
            <a:solidFill>
              <a:srgbClr val="002452"/>
            </a:solidFill>
            <a:ln w="25400">
              <a:no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500"/>
            </a:p>
          </p:txBody>
        </p:sp>
      </p:grpSp>
      <p:grpSp>
        <p:nvGrpSpPr>
          <p:cNvPr id="23564" name="Group 12"/>
          <p:cNvGrpSpPr>
            <a:grpSpLocks/>
          </p:cNvGrpSpPr>
          <p:nvPr/>
        </p:nvGrpSpPr>
        <p:grpSpPr bwMode="auto">
          <a:xfrm>
            <a:off x="3749354" y="2853036"/>
            <a:ext cx="785813" cy="1723429"/>
            <a:chOff x="-1" y="-38108"/>
            <a:chExt cx="1116865" cy="2451351"/>
          </a:xfrm>
        </p:grpSpPr>
        <p:pic>
          <p:nvPicPr>
            <p:cNvPr id="23565" name="Picture 13"/>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58645" y="-38108"/>
              <a:ext cx="958219" cy="2105241"/>
            </a:xfrm>
            <a:prstGeom prst="rect">
              <a:avLst/>
            </a:prstGeom>
            <a:noFill/>
            <a:ln w="12700" cap="rnd">
              <a:noFill/>
              <a:round/>
              <a:headEnd/>
              <a:tailEnd/>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
          <p:nvSpPr>
            <p:cNvPr id="13337" name="AutoShape 14"/>
            <p:cNvSpPr>
              <a:spLocks/>
            </p:cNvSpPr>
            <p:nvPr/>
          </p:nvSpPr>
          <p:spPr bwMode="auto">
            <a:xfrm rot="8713902">
              <a:off x="168190" y="1631656"/>
              <a:ext cx="428522" cy="724036"/>
            </a:xfrm>
            <a:prstGeom prst="rightArrow">
              <a:avLst>
                <a:gd name="adj1" fmla="val 32000"/>
                <a:gd name="adj2" fmla="val 100000"/>
              </a:avLst>
            </a:prstGeom>
            <a:solidFill>
              <a:srgbClr val="002452"/>
            </a:solidFill>
            <a:ln w="25400">
              <a:no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500"/>
            </a:p>
          </p:txBody>
        </p:sp>
      </p:grpSp>
      <p:grpSp>
        <p:nvGrpSpPr>
          <p:cNvPr id="23567" name="Group 15"/>
          <p:cNvGrpSpPr>
            <a:grpSpLocks/>
          </p:cNvGrpSpPr>
          <p:nvPr/>
        </p:nvGrpSpPr>
        <p:grpSpPr bwMode="auto">
          <a:xfrm>
            <a:off x="324818" y="4196954"/>
            <a:ext cx="1227832" cy="2104057"/>
            <a:chOff x="-37956" y="-38109"/>
            <a:chExt cx="1747262" cy="2992472"/>
          </a:xfrm>
        </p:grpSpPr>
        <p:pic>
          <p:nvPicPr>
            <p:cNvPr id="23568" name="Picture 16"/>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7956" y="-38109"/>
              <a:ext cx="1747262" cy="2770219"/>
            </a:xfrm>
            <a:prstGeom prst="rect">
              <a:avLst/>
            </a:prstGeom>
            <a:noFill/>
            <a:ln w="12700" cap="rnd">
              <a:noFill/>
              <a:round/>
              <a:headEnd/>
              <a:tailEnd/>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
          <p:nvSpPr>
            <p:cNvPr id="13335" name="AutoShape 17"/>
            <p:cNvSpPr>
              <a:spLocks/>
            </p:cNvSpPr>
            <p:nvPr/>
          </p:nvSpPr>
          <p:spPr bwMode="auto">
            <a:xfrm rot="1778123">
              <a:off x="251344" y="2153062"/>
              <a:ext cx="438746" cy="741312"/>
            </a:xfrm>
            <a:prstGeom prst="rightArrow">
              <a:avLst>
                <a:gd name="adj1" fmla="val 32000"/>
                <a:gd name="adj2" fmla="val 100000"/>
              </a:avLst>
            </a:prstGeom>
            <a:solidFill>
              <a:srgbClr val="002452"/>
            </a:solidFill>
            <a:ln w="25400">
              <a:no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500"/>
            </a:p>
          </p:txBody>
        </p:sp>
      </p:grpSp>
      <p:grpSp>
        <p:nvGrpSpPr>
          <p:cNvPr id="23570" name="Group 18"/>
          <p:cNvGrpSpPr>
            <a:grpSpLocks/>
          </p:cNvGrpSpPr>
          <p:nvPr/>
        </p:nvGrpSpPr>
        <p:grpSpPr bwMode="auto">
          <a:xfrm>
            <a:off x="2794993" y="5649145"/>
            <a:ext cx="2067223" cy="725537"/>
            <a:chOff x="-38110" y="-38025"/>
            <a:chExt cx="2940229" cy="1032910"/>
          </a:xfrm>
        </p:grpSpPr>
        <p:pic>
          <p:nvPicPr>
            <p:cNvPr id="23571" name="Picture 19"/>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8110" y="-38025"/>
              <a:ext cx="2673513" cy="738927"/>
            </a:xfrm>
            <a:prstGeom prst="rect">
              <a:avLst/>
            </a:prstGeom>
            <a:noFill/>
            <a:ln w="12700" cap="rnd">
              <a:noFill/>
              <a:round/>
              <a:headEnd/>
              <a:tailEnd/>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
          <p:nvSpPr>
            <p:cNvPr id="13333" name="AutoShape 20"/>
            <p:cNvSpPr>
              <a:spLocks/>
            </p:cNvSpPr>
            <p:nvPr/>
          </p:nvSpPr>
          <p:spPr bwMode="auto">
            <a:xfrm rot="2269041">
              <a:off x="2296629" y="215511"/>
              <a:ext cx="428521" cy="724036"/>
            </a:xfrm>
            <a:prstGeom prst="rightArrow">
              <a:avLst>
                <a:gd name="adj1" fmla="val 32000"/>
                <a:gd name="adj2" fmla="val 100000"/>
              </a:avLst>
            </a:prstGeom>
            <a:solidFill>
              <a:srgbClr val="002452"/>
            </a:solidFill>
            <a:ln w="25400">
              <a:no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500"/>
            </a:p>
          </p:txBody>
        </p:sp>
      </p:grpSp>
      <p:grpSp>
        <p:nvGrpSpPr>
          <p:cNvPr id="23573" name="Group 21"/>
          <p:cNvGrpSpPr>
            <a:grpSpLocks/>
          </p:cNvGrpSpPr>
          <p:nvPr/>
        </p:nvGrpSpPr>
        <p:grpSpPr bwMode="auto">
          <a:xfrm>
            <a:off x="7575725" y="4489401"/>
            <a:ext cx="840506" cy="1731244"/>
            <a:chOff x="-1" y="-1"/>
            <a:chExt cx="1195335" cy="2461257"/>
          </a:xfrm>
        </p:grpSpPr>
        <p:pic>
          <p:nvPicPr>
            <p:cNvPr id="23574" name="Picture 22"/>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36526" y="355461"/>
              <a:ext cx="958808" cy="2105795"/>
            </a:xfrm>
            <a:prstGeom prst="rect">
              <a:avLst/>
            </a:prstGeom>
            <a:noFill/>
            <a:ln w="12700" cap="rnd">
              <a:noFill/>
              <a:round/>
              <a:headEnd/>
              <a:tailEnd/>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
          <p:nvSpPr>
            <p:cNvPr id="13331" name="AutoShape 23"/>
            <p:cNvSpPr>
              <a:spLocks/>
            </p:cNvSpPr>
            <p:nvPr/>
          </p:nvSpPr>
          <p:spPr bwMode="auto">
            <a:xfrm rot="-8070364">
              <a:off x="195305" y="41716"/>
              <a:ext cx="420557" cy="724036"/>
            </a:xfrm>
            <a:prstGeom prst="rightArrow">
              <a:avLst>
                <a:gd name="adj1" fmla="val 32000"/>
                <a:gd name="adj2" fmla="val 100000"/>
              </a:avLst>
            </a:prstGeom>
            <a:solidFill>
              <a:srgbClr val="002452"/>
            </a:solidFill>
            <a:ln w="25400">
              <a:no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500"/>
            </a:p>
          </p:txBody>
        </p:sp>
      </p:grpSp>
      <p:grpSp>
        <p:nvGrpSpPr>
          <p:cNvPr id="23576" name="Group 24"/>
          <p:cNvGrpSpPr>
            <a:grpSpLocks/>
          </p:cNvGrpSpPr>
          <p:nvPr/>
        </p:nvGrpSpPr>
        <p:grpSpPr bwMode="auto">
          <a:xfrm>
            <a:off x="4923608" y="2886524"/>
            <a:ext cx="799207" cy="1807145"/>
            <a:chOff x="-38177" y="-1"/>
            <a:chExt cx="1136655" cy="2570041"/>
          </a:xfrm>
        </p:grpSpPr>
        <p:pic>
          <p:nvPicPr>
            <p:cNvPr id="23577" name="Picture 25"/>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8177" y="527024"/>
              <a:ext cx="976316" cy="2043016"/>
            </a:xfrm>
            <a:prstGeom prst="rect">
              <a:avLst/>
            </a:prstGeom>
            <a:noFill/>
            <a:ln w="12700" cap="rnd">
              <a:noFill/>
              <a:round/>
              <a:headEnd/>
              <a:tailEnd/>
            </a:ln>
            <a:effectLst>
              <a:outerShdw blurRad="3556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
          <p:nvSpPr>
            <p:cNvPr id="13329" name="AutoShape 26"/>
            <p:cNvSpPr>
              <a:spLocks/>
            </p:cNvSpPr>
            <p:nvPr/>
          </p:nvSpPr>
          <p:spPr bwMode="auto">
            <a:xfrm rot="8713902" flipH="1">
              <a:off x="501766" y="57551"/>
              <a:ext cx="428521" cy="724036"/>
            </a:xfrm>
            <a:prstGeom prst="rightArrow">
              <a:avLst>
                <a:gd name="adj1" fmla="val 32000"/>
                <a:gd name="adj2" fmla="val 100000"/>
              </a:avLst>
            </a:prstGeom>
            <a:solidFill>
              <a:srgbClr val="002452"/>
            </a:solidFill>
            <a:ln w="25400">
              <a:noFill/>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1500"/>
            </a:p>
          </p:txBody>
        </p:sp>
      </p:grpSp>
      <p:sp>
        <p:nvSpPr>
          <p:cNvPr id="3" name="Rectangle 2"/>
          <p:cNvSpPr/>
          <p:nvPr/>
        </p:nvSpPr>
        <p:spPr>
          <a:xfrm>
            <a:off x="4390447" y="6527108"/>
            <a:ext cx="6023656" cy="369332"/>
          </a:xfrm>
          <a:prstGeom prst="rect">
            <a:avLst/>
          </a:prstGeom>
        </p:spPr>
        <p:txBody>
          <a:bodyPr wrap="square">
            <a:spAutoFit/>
          </a:bodyPr>
          <a:lstStyle/>
          <a:p>
            <a:r>
              <a:rPr lang="en-US" dirty="0">
                <a:solidFill>
                  <a:srgbClr val="000000"/>
                </a:solidFill>
              </a:rPr>
              <a:t>Iorio A. </a:t>
            </a:r>
            <a:r>
              <a:rPr lang="en-US" dirty="0" err="1">
                <a:solidFill>
                  <a:srgbClr val="000000"/>
                </a:solidFill>
              </a:rPr>
              <a:t>Haemophilia</a:t>
            </a:r>
            <a:r>
              <a:rPr lang="en-US" dirty="0">
                <a:solidFill>
                  <a:srgbClr val="000000"/>
                </a:solidFill>
              </a:rPr>
              <a:t>, 2014 </a:t>
            </a:r>
            <a:r>
              <a:rPr lang="en-US" sz="1400" dirty="0">
                <a:solidFill>
                  <a:srgbClr val="000000"/>
                </a:solidFill>
              </a:rPr>
              <a:t>doi:10.1111/hae.12480</a:t>
            </a:r>
          </a:p>
        </p:txBody>
      </p:sp>
    </p:spTree>
    <p:custDataLst>
      <p:tags r:id="rId1"/>
    </p:custDataLst>
    <p:extLst>
      <p:ext uri="{BB962C8B-B14F-4D97-AF65-F5344CB8AC3E}">
        <p14:creationId xmlns:p14="http://schemas.microsoft.com/office/powerpoint/2010/main" val="1496509440"/>
      </p:ext>
    </p:extLst>
  </p:cSld>
  <p:clrMapOvr>
    <a:masterClrMapping/>
  </p:clrMapOvr>
  <p:transition spd="med" advTm="67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3561"/>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235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564"/>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2355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3567"/>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499"/>
                                          </p:stCondLst>
                                        </p:cTn>
                                        <p:tgtEl>
                                          <p:spTgt spid="2355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23570"/>
                                        </p:tgtEl>
                                        <p:attrNameLst>
                                          <p:attrName>style.visibility</p:attrName>
                                        </p:attrNameLst>
                                      </p:cBhvr>
                                      <p:to>
                                        <p:strVal val="visible"/>
                                      </p:to>
                                    </p:se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499"/>
                                          </p:stCondLst>
                                        </p:cTn>
                                        <p:tgtEl>
                                          <p:spTgt spid="2355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3573"/>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499"/>
                                          </p:stCondLst>
                                        </p:cTn>
                                        <p:tgtEl>
                                          <p:spTgt spid="235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3576"/>
                                        </p:tgtEl>
                                        <p:attrNameLst>
                                          <p:attrName>style.visibility</p:attrName>
                                        </p:attrNameLst>
                                      </p:cBhvr>
                                      <p:to>
                                        <p:strVal val="visible"/>
                                      </p:to>
                                    </p:set>
                                  </p:childTnLst>
                                </p:cTn>
                              </p:par>
                            </p:childTnLst>
                          </p:cTn>
                        </p:par>
                        <p:par>
                          <p:cTn id="47" fill="hold" nodeType="afterGroup">
                            <p:stCondLst>
                              <p:cond delay="500"/>
                            </p:stCondLst>
                            <p:childTnLst>
                              <p:par>
                                <p:cTn id="48" presetID="1" presetClass="entr" presetSubtype="0" fill="hold" nodeType="afterEffect">
                                  <p:stCondLst>
                                    <p:cond delay="0"/>
                                  </p:stCondLst>
                                  <p:childTnLst>
                                    <p:set>
                                      <p:cBhvr>
                                        <p:cTn id="49" dur="1" fill="hold">
                                          <p:stCondLst>
                                            <p:cond delay="499"/>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386" name="Picture 1" descr="pasted-image.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0" y="0"/>
            <a:ext cx="8753962" cy="6511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6" name="AutoShape 2"/>
          <p:cNvSpPr>
            <a:spLocks/>
          </p:cNvSpPr>
          <p:nvPr/>
        </p:nvSpPr>
        <p:spPr bwMode="auto">
          <a:xfrm>
            <a:off x="7171657" y="2710994"/>
            <a:ext cx="705445" cy="455415"/>
          </a:xfrm>
          <a:custGeom>
            <a:avLst/>
            <a:gdLst>
              <a:gd name="T0" fmla="*/ 23301178 w 21600"/>
              <a:gd name="T1" fmla="*/ 9711002 h 21600"/>
              <a:gd name="T2" fmla="*/ 23301178 w 21600"/>
              <a:gd name="T3" fmla="*/ 9711002 h 21600"/>
              <a:gd name="T4" fmla="*/ 23301178 w 21600"/>
              <a:gd name="T5" fmla="*/ 9711002 h 21600"/>
              <a:gd name="T6" fmla="*/ 2330117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1887" tIns="31887" rIns="31887" bIns="31887" anchor="ctr"/>
          <a:lstStyle/>
          <a:p>
            <a:r>
              <a:rPr lang="en-US" b="1" dirty="0"/>
              <a:t>0/43</a:t>
            </a:r>
            <a:endParaRPr lang="en-US" dirty="0"/>
          </a:p>
        </p:txBody>
      </p:sp>
      <p:sp>
        <p:nvSpPr>
          <p:cNvPr id="26627" name="AutoShape 3"/>
          <p:cNvSpPr>
            <a:spLocks/>
          </p:cNvSpPr>
          <p:nvPr/>
        </p:nvSpPr>
        <p:spPr bwMode="auto">
          <a:xfrm>
            <a:off x="817066" y="3581841"/>
            <a:ext cx="885156" cy="455415"/>
          </a:xfrm>
          <a:custGeom>
            <a:avLst/>
            <a:gdLst>
              <a:gd name="T0" fmla="*/ 36685162 w 21600"/>
              <a:gd name="T1" fmla="*/ 9711002 h 21600"/>
              <a:gd name="T2" fmla="*/ 36685162 w 21600"/>
              <a:gd name="T3" fmla="*/ 9711002 h 21600"/>
              <a:gd name="T4" fmla="*/ 36685162 w 21600"/>
              <a:gd name="T5" fmla="*/ 9711002 h 21600"/>
              <a:gd name="T6" fmla="*/ 36685162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1887" tIns="31887" rIns="31887" bIns="31887" anchor="ctr"/>
          <a:lstStyle/>
          <a:p>
            <a:r>
              <a:rPr lang="en-US" b="1" dirty="0"/>
              <a:t>5/358</a:t>
            </a:r>
            <a:endParaRPr lang="en-US" dirty="0"/>
          </a:p>
        </p:txBody>
      </p:sp>
      <p:sp>
        <p:nvSpPr>
          <p:cNvPr id="6" name="Rectangle 5"/>
          <p:cNvSpPr/>
          <p:nvPr/>
        </p:nvSpPr>
        <p:spPr>
          <a:xfrm>
            <a:off x="4159829" y="6354292"/>
            <a:ext cx="6023656" cy="369332"/>
          </a:xfrm>
          <a:prstGeom prst="rect">
            <a:avLst/>
          </a:prstGeom>
        </p:spPr>
        <p:txBody>
          <a:bodyPr wrap="square">
            <a:spAutoFit/>
          </a:bodyPr>
          <a:lstStyle/>
          <a:p>
            <a:r>
              <a:rPr lang="en-US" dirty="0">
                <a:solidFill>
                  <a:srgbClr val="000000"/>
                </a:solidFill>
              </a:rPr>
              <a:t>Iorio A. </a:t>
            </a:r>
            <a:r>
              <a:rPr lang="en-US" dirty="0" err="1">
                <a:solidFill>
                  <a:srgbClr val="000000"/>
                </a:solidFill>
              </a:rPr>
              <a:t>Haemophilia</a:t>
            </a:r>
            <a:r>
              <a:rPr lang="en-US" dirty="0">
                <a:solidFill>
                  <a:srgbClr val="000000"/>
                </a:solidFill>
              </a:rPr>
              <a:t>, 2014 </a:t>
            </a:r>
            <a:r>
              <a:rPr lang="en-US" sz="1400" dirty="0">
                <a:solidFill>
                  <a:srgbClr val="000000"/>
                </a:solidFill>
              </a:rPr>
              <a:t>doi:10.1111/hae.12480</a:t>
            </a:r>
          </a:p>
        </p:txBody>
      </p:sp>
    </p:spTree>
    <p:custDataLst>
      <p:tags r:id="rId1"/>
    </p:custDataLst>
    <p:extLst>
      <p:ext uri="{BB962C8B-B14F-4D97-AF65-F5344CB8AC3E}">
        <p14:creationId xmlns:p14="http://schemas.microsoft.com/office/powerpoint/2010/main" val="3261173580"/>
      </p:ext>
    </p:extLst>
  </p:cSld>
  <p:clrMapOvr>
    <a:masterClrMapping/>
  </p:clrMapOvr>
  <p:transition spd="med" advTm="161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dissolve">
                                      <p:cBhvr>
                                        <p:cTn id="11"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
          <p:cNvGraphicFramePr>
            <a:graphicFrameLocks noGrp="1"/>
          </p:cNvGraphicFramePr>
          <p:nvPr>
            <p:extLst>
              <p:ext uri="{D42A27DB-BD31-4B8C-83A1-F6EECF244321}">
                <p14:modId xmlns:p14="http://schemas.microsoft.com/office/powerpoint/2010/main" val="895389223"/>
              </p:ext>
            </p:extLst>
          </p:nvPr>
        </p:nvGraphicFramePr>
        <p:xfrm>
          <a:off x="444252" y="2290796"/>
          <a:ext cx="7806779" cy="2895600"/>
        </p:xfrm>
        <a:graphic>
          <a:graphicData uri="http://schemas.openxmlformats.org/drawingml/2006/table">
            <a:tbl>
              <a:tblPr/>
              <a:tblGrid>
                <a:gridCol w="4542979"/>
                <a:gridCol w="1074911"/>
                <a:gridCol w="2188889"/>
              </a:tblGrid>
              <a:tr h="345747">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Secondary </a:t>
                      </a:r>
                      <a:r>
                        <a:rPr kumimoji="0" lang="en-US" sz="2000" b="1" i="0" u="none" strike="noStrike" cap="none" normalizeH="0" baseline="0" dirty="0" smtClean="0">
                          <a:ln>
                            <a:noFill/>
                          </a:ln>
                          <a:solidFill>
                            <a:srgbClr val="000000"/>
                          </a:solidFill>
                          <a:effectLst/>
                          <a:latin typeface="Calibri" panose="020F0502020204030204" pitchFamily="34" charset="0"/>
                          <a:ea typeface="ＭＳ Ｐゴシック" charset="0"/>
                          <a:cs typeface="Calibri" charset="0"/>
                          <a:sym typeface="Calibri" charset="0"/>
                        </a:rPr>
                        <a:t>Analyses</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anose="020F0502020204030204" pitchFamily="34" charset="0"/>
                          <a:ea typeface="ＭＳ Ｐゴシック" charset="0"/>
                          <a:cs typeface="Calibri" charset="0"/>
                          <a:sym typeface="Calibri" charset="0"/>
                        </a:rPr>
                        <a:t>Patient Number</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95000"/>
                              <a:lumOff val="5000"/>
                            </a:schemeClr>
                          </a:solidFill>
                          <a:effectLst/>
                          <a:latin typeface="Calibri" panose="020F0502020204030204" pitchFamily="34" charset="0"/>
                          <a:ea typeface="ＭＳ Ｐゴシック" charset="0"/>
                          <a:cs typeface="Helvetica Light" charset="0"/>
                          <a:sym typeface="Helvetica Light" charset="0"/>
                        </a:rPr>
                        <a:t>Bleeding Events </a:t>
                      </a:r>
                      <a:r>
                        <a:rPr kumimoji="0" lang="en-US" sz="2000" b="1" i="0" u="none" strike="noStrike" cap="none" normalizeH="0" baseline="0" dirty="0">
                          <a:ln>
                            <a:noFill/>
                          </a:ln>
                          <a:solidFill>
                            <a:schemeClr val="tx1">
                              <a:lumMod val="95000"/>
                              <a:lumOff val="5000"/>
                            </a:schemeClr>
                          </a:solidFill>
                          <a:effectLst/>
                          <a:latin typeface="Calibri" panose="020F0502020204030204" pitchFamily="34" charset="0"/>
                          <a:ea typeface="ＭＳ Ｐゴシック" charset="0"/>
                          <a:cs typeface="Helvetica Light" charset="0"/>
                          <a:sym typeface="Helvetica Light" charset="0"/>
                        </a:rPr>
                        <a:t>(patients)</a:t>
                      </a:r>
                      <a:endParaRPr kumimoji="0" lang="en-US" sz="2800" b="1" i="0" u="none" strike="noStrike" cap="none" normalizeH="0" baseline="0" dirty="0">
                        <a:ln>
                          <a:noFill/>
                        </a:ln>
                        <a:solidFill>
                          <a:schemeClr val="tx1">
                            <a:lumMod val="95000"/>
                            <a:lumOff val="5000"/>
                          </a:schemeClr>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r>
              <a:tr h="345747">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Annualized Bleeding Rate </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median (Q1, Q3)</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r>
              <a:tr h="345747">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Calibri" charset="0"/>
                          <a:sym typeface="Calibri" charset="0"/>
                        </a:rPr>
                        <a:t>All patients</a:t>
                      </a:r>
                      <a:endPar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1,140</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3.83 (0.60, 12.90)</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r>
              <a:tr h="345747">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Patients prescribed </a:t>
                      </a:r>
                      <a:r>
                        <a:rPr kumimoji="0" lang="en-US" sz="2000" b="0" i="0" u="none" strike="noStrike" cap="none" normalizeH="0" baseline="0" dirty="0" smtClean="0">
                          <a:ln>
                            <a:noFill/>
                          </a:ln>
                          <a:solidFill>
                            <a:srgbClr val="000000"/>
                          </a:solidFill>
                          <a:effectLst/>
                          <a:latin typeface="Calibri" panose="020F0502020204030204" pitchFamily="34" charset="0"/>
                          <a:ea typeface="ＭＳ Ｐゴシック" charset="0"/>
                          <a:cs typeface="Calibri" charset="0"/>
                          <a:sym typeface="Calibri" charset="0"/>
                        </a:rPr>
                        <a:t>OD at </a:t>
                      </a: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enrolment</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Calibri" charset="0"/>
                          <a:sym typeface="Calibri" charset="0"/>
                        </a:rPr>
                        <a:t>421</a:t>
                      </a:r>
                      <a:endPar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10.38 (2.27, 27.29)</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r>
              <a:tr h="317283">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Calibri" charset="0"/>
                          <a:sym typeface="Calibri" charset="0"/>
                        </a:rPr>
                        <a:t>Prophylaxis (on study, any frequency) </a:t>
                      </a:r>
                      <a:endPar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707</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2.00 (0, 6.73)</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r>
              <a:tr h="324817">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Calibri" charset="0"/>
                          <a:sym typeface="Calibri" charset="0"/>
                        </a:rPr>
                        <a:t>Prophylaxis (on study, ≥twice/week)</a:t>
                      </a:r>
                      <a:endPar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Calibri" charset="0"/>
                          <a:sym typeface="Calibri" charset="0"/>
                        </a:rPr>
                        <a:t>560</a:t>
                      </a:r>
                      <a:endParaRPr kumimoji="0" lang="en-US" sz="2000" b="0" i="0" u="none" strike="noStrike" cap="none" normalizeH="0" baseline="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Calibri" charset="0"/>
                          <a:sym typeface="Calibri" charset="0"/>
                        </a:rPr>
                        <a:t>1.67 (0, 4.80)</a:t>
                      </a:r>
                      <a:endParaRPr kumimoji="0" lang="en-US" sz="2000" b="0" i="0" u="none" strike="noStrike" cap="none" normalizeH="0" baseline="0" dirty="0">
                        <a:ln>
                          <a:noFill/>
                        </a:ln>
                        <a:solidFill>
                          <a:srgbClr val="000000"/>
                        </a:solidFill>
                        <a:effectLst/>
                        <a:latin typeface="Calibri" panose="020F0502020204030204" pitchFamily="34" charset="0"/>
                        <a:ea typeface="ＭＳ Ｐゴシック" charset="0"/>
                        <a:cs typeface="Helvetica Light" charset="0"/>
                        <a:sym typeface="Helvetica Light" charset="0"/>
                      </a:endParaRPr>
                    </a:p>
                  </a:txBody>
                  <a:tcPr marL="44648" marR="44648" marT="0" marB="0" anchor="ctr" horzOverflow="overflow">
                    <a:lnL w="6350" cap="flat" cmpd="sng" algn="ctr">
                      <a:solidFill>
                        <a:srgbClr val="CBCBCB"/>
                      </a:solidFill>
                      <a:prstDash val="solid"/>
                      <a:miter lim="0"/>
                      <a:headEnd type="none" w="med" len="med"/>
                      <a:tailEnd type="none" w="med" len="med"/>
                    </a:lnL>
                    <a:lnR w="6350" cap="flat" cmpd="sng" algn="ctr">
                      <a:solidFill>
                        <a:srgbClr val="CBCBCB"/>
                      </a:solidFill>
                      <a:prstDash val="solid"/>
                      <a:miter lim="0"/>
                      <a:headEnd type="none" w="med" len="med"/>
                      <a:tailEnd type="none" w="med" len="med"/>
                    </a:lnR>
                    <a:lnT w="6350" cap="flat" cmpd="sng" algn="ctr">
                      <a:solidFill>
                        <a:srgbClr val="CBCBCB"/>
                      </a:solidFill>
                      <a:prstDash val="solid"/>
                      <a:miter lim="0"/>
                      <a:headEnd type="none" w="med" len="med"/>
                      <a:tailEnd type="none" w="med" len="med"/>
                    </a:lnT>
                    <a:lnB w="6350" cap="flat" cmpd="sng" algn="ctr">
                      <a:solidFill>
                        <a:srgbClr val="CBCBCB"/>
                      </a:solidFill>
                      <a:prstDash val="solid"/>
                      <a:miter lim="0"/>
                      <a:headEnd type="none" w="med" len="med"/>
                      <a:tailEnd type="none" w="med" len="med"/>
                    </a:lnB>
                    <a:lnTlToBr>
                      <a:noFill/>
                    </a:lnTlToBr>
                    <a:lnBlToTr>
                      <a:noFill/>
                    </a:lnBlToTr>
                    <a:solidFill>
                      <a:srgbClr val="FFFFFF"/>
                    </a:solidFill>
                  </a:tcPr>
                </a:tc>
              </a:tr>
            </a:tbl>
          </a:graphicData>
        </a:graphic>
      </p:graphicFrame>
      <p:sp>
        <p:nvSpPr>
          <p:cNvPr id="3" name="AutoShape 115"/>
          <p:cNvSpPr>
            <a:spLocks/>
          </p:cNvSpPr>
          <p:nvPr/>
        </p:nvSpPr>
        <p:spPr bwMode="auto">
          <a:xfrm>
            <a:off x="515690" y="242776"/>
            <a:ext cx="8111505" cy="650472"/>
          </a:xfrm>
          <a:custGeom>
            <a:avLst/>
            <a:gdLst>
              <a:gd name="T0" fmla="*/ 2147483647 w 21600"/>
              <a:gd name="T1" fmla="*/ 35219737 h 21600"/>
              <a:gd name="T2" fmla="*/ 2147483647 w 21600"/>
              <a:gd name="T3" fmla="*/ 35219737 h 21600"/>
              <a:gd name="T4" fmla="*/ 2147483647 w 21600"/>
              <a:gd name="T5" fmla="*/ 35219737 h 21600"/>
              <a:gd name="T6" fmla="*/ 2147483647 w 21600"/>
              <a:gd name="T7" fmla="*/ 352197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86984"/>
            <a:r>
              <a:rPr lang="en-US" sz="3000" dirty="0" smtClean="0">
                <a:latin typeface="Helvetica" charset="0"/>
                <a:cs typeface="Helvetica" charset="0"/>
                <a:sym typeface="Helvetica" charset="0"/>
              </a:rPr>
              <a:t>PASS Effectiveness Outcomes</a:t>
            </a:r>
            <a:endParaRPr lang="en-US" dirty="0"/>
          </a:p>
        </p:txBody>
      </p:sp>
      <p:sp>
        <p:nvSpPr>
          <p:cNvPr id="4" name="Rectangle 3"/>
          <p:cNvSpPr/>
          <p:nvPr/>
        </p:nvSpPr>
        <p:spPr>
          <a:xfrm>
            <a:off x="4159829" y="6354292"/>
            <a:ext cx="6023656" cy="369332"/>
          </a:xfrm>
          <a:prstGeom prst="rect">
            <a:avLst/>
          </a:prstGeom>
        </p:spPr>
        <p:txBody>
          <a:bodyPr wrap="square">
            <a:spAutoFit/>
          </a:bodyPr>
          <a:lstStyle/>
          <a:p>
            <a:r>
              <a:rPr lang="en-US" dirty="0"/>
              <a:t>Iorio A. </a:t>
            </a:r>
            <a:r>
              <a:rPr lang="en-US" dirty="0" err="1"/>
              <a:t>Haemophilia</a:t>
            </a:r>
            <a:r>
              <a:rPr lang="en-US" dirty="0"/>
              <a:t>, 2014 </a:t>
            </a:r>
            <a:r>
              <a:rPr lang="en-US" sz="1400" dirty="0"/>
              <a:t>doi:10.1111/hae.12480</a:t>
            </a:r>
          </a:p>
        </p:txBody>
      </p:sp>
    </p:spTree>
    <p:extLst>
      <p:ext uri="{BB962C8B-B14F-4D97-AF65-F5344CB8AC3E}">
        <p14:creationId xmlns:p14="http://schemas.microsoft.com/office/powerpoint/2010/main" val="1233590730"/>
      </p:ext>
    </p:extLst>
  </p:cSld>
  <p:clrMapOvr>
    <a:masterClrMapping/>
  </p:clrMapOvr>
  <mc:AlternateContent xmlns:mc="http://schemas.openxmlformats.org/markup-compatibility/2006" xmlns:p14="http://schemas.microsoft.com/office/powerpoint/2010/main">
    <mc:Choice Requires="p14">
      <p:transition spd="slow" p14:dur="1200" advTm="57079">
        <p14:prism/>
      </p:transition>
    </mc:Choice>
    <mc:Fallback xmlns="">
      <p:transition xmlns:p14="http://schemas.microsoft.com/office/powerpoint/2010/main" spd="slow" advTm="5707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070702" y="3593087"/>
            <a:ext cx="7770813" cy="1429871"/>
          </a:xfrm>
          <a:prstGeom prst="rect">
            <a:avLst/>
          </a:prstGeom>
        </p:spPr>
        <p:txBody>
          <a:bodyPr lIns="91364" tIns="45683" rIns="91364" bIns="45683"/>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Calibri"/>
                <a:ea typeface="+mj-ea"/>
                <a:cs typeface="Calibri"/>
              </a:defRPr>
            </a:lvl1pPr>
          </a:lstStyle>
          <a:p>
            <a:r>
              <a:rPr lang="en-US" dirty="0" smtClean="0"/>
              <a:t>Safety</a:t>
            </a:r>
            <a:endParaRPr lang="en-US" dirty="0"/>
          </a:p>
        </p:txBody>
      </p:sp>
    </p:spTree>
    <p:extLst>
      <p:ext uri="{BB962C8B-B14F-4D97-AF65-F5344CB8AC3E}">
        <p14:creationId xmlns:p14="http://schemas.microsoft.com/office/powerpoint/2010/main" val="1465263705"/>
      </p:ext>
    </p:extLst>
  </p:cSld>
  <p:clrMapOvr>
    <a:masterClrMapping/>
  </p:clrMapOvr>
  <mc:AlternateContent xmlns:mc="http://schemas.openxmlformats.org/markup-compatibility/2006" xmlns:p14="http://schemas.microsoft.com/office/powerpoint/2010/main">
    <mc:Choice Requires="p14">
      <p:transition spd="slow" p14:dur="1200" advTm="17364">
        <p14:prism/>
      </p:transition>
    </mc:Choice>
    <mc:Fallback xmlns="">
      <p:transition xmlns:p14="http://schemas.microsoft.com/office/powerpoint/2010/main" spd="slow" advTm="17364">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3|7.3|5.7|1.1|15.1|4.6|3.5"/>
</p:tagLst>
</file>

<file path=ppt/tags/tag2.xml><?xml version="1.0" encoding="utf-8"?>
<p:tagLst xmlns:a="http://schemas.openxmlformats.org/drawingml/2006/main" xmlns:r="http://schemas.openxmlformats.org/officeDocument/2006/relationships" xmlns:p="http://schemas.openxmlformats.org/presentationml/2006/main">
  <p:tag name="TIMING" val="|12.1"/>
</p:tagLst>
</file>

<file path=ppt/tags/tag3.xml><?xml version="1.0" encoding="utf-8"?>
<p:tagLst xmlns:a="http://schemas.openxmlformats.org/drawingml/2006/main" xmlns:r="http://schemas.openxmlformats.org/officeDocument/2006/relationships" xmlns:p="http://schemas.openxmlformats.org/presentationml/2006/main">
  <p:tag name="TIMING" val="|7.7|21"/>
</p:tagLst>
</file>

<file path=ppt/tags/tag4.xml><?xml version="1.0" encoding="utf-8"?>
<p:tagLst xmlns:a="http://schemas.openxmlformats.org/drawingml/2006/main" xmlns:r="http://schemas.openxmlformats.org/officeDocument/2006/relationships" xmlns:p="http://schemas.openxmlformats.org/presentationml/2006/main">
  <p:tag name="TIMING" val="|15.7|24.6"/>
</p:tagLst>
</file>

<file path=ppt/tags/tag5.xml><?xml version="1.0" encoding="utf-8"?>
<p:tagLst xmlns:a="http://schemas.openxmlformats.org/drawingml/2006/main" xmlns:r="http://schemas.openxmlformats.org/officeDocument/2006/relationships" xmlns:p="http://schemas.openxmlformats.org/presentationml/2006/main">
  <p:tag name="TIMING" val="|8.4"/>
</p:tagLst>
</file>

<file path=ppt/tags/tag6.xml><?xml version="1.0" encoding="utf-8"?>
<p:tagLst xmlns:a="http://schemas.openxmlformats.org/drawingml/2006/main" xmlns:r="http://schemas.openxmlformats.org/officeDocument/2006/relationships" xmlns:p="http://schemas.openxmlformats.org/presentationml/2006/main">
  <p:tag name="TIMING" val="|26.2|15.4"/>
</p:tagLst>
</file>

<file path=ppt/tags/tag7.xml><?xml version="1.0" encoding="utf-8"?>
<p:tagLst xmlns:a="http://schemas.openxmlformats.org/drawingml/2006/main" xmlns:r="http://schemas.openxmlformats.org/officeDocument/2006/relationships" xmlns:p="http://schemas.openxmlformats.org/presentationml/2006/main">
  <p:tag name="TIMING" val="|22.2"/>
</p:tagLst>
</file>

<file path=ppt/tags/tag8.xml><?xml version="1.0" encoding="utf-8"?>
<p:tagLst xmlns:a="http://schemas.openxmlformats.org/drawingml/2006/main" xmlns:r="http://schemas.openxmlformats.org/officeDocument/2006/relationships" xmlns:p="http://schemas.openxmlformats.org/presentationml/2006/main">
  <p:tag name="TIMING" val="|2.5|10|1.4|1.1|1.3"/>
</p:tagLst>
</file>

<file path=ppt/tags/tag9.xml><?xml version="1.0" encoding="utf-8"?>
<p:tagLst xmlns:a="http://schemas.openxmlformats.org/drawingml/2006/main" xmlns:r="http://schemas.openxmlformats.org/officeDocument/2006/relationships" xmlns:p="http://schemas.openxmlformats.org/presentationml/2006/main">
  <p:tag name="TIMING" val="|1.3|13.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8.png"/></Relationships>
</file>

<file path=ppt/theme/_rels/theme5.xml.rels><?xml version="1.0" encoding="UTF-8" standalone="yes"?>
<Relationships xmlns="http://schemas.openxmlformats.org/package/2006/relationships"><Relationship Id="rId1" Type="http://schemas.openxmlformats.org/officeDocument/2006/relationships/image" Target="../media/image8.png"/></Relationships>
</file>

<file path=ppt/theme/_rels/theme6.xml.rels><?xml version="1.0" encoding="UTF-8" standalone="yes"?>
<Relationships xmlns="http://schemas.openxmlformats.org/package/2006/relationships"><Relationship Id="rId1" Type="http://schemas.openxmlformats.org/officeDocument/2006/relationships/image" Target="../media/image8.png"/></Relationships>
</file>

<file path=ppt/theme/_rels/theme7.xml.rels><?xml version="1.0" encoding="UTF-8" standalone="yes"?>
<Relationships xmlns="http://schemas.openxmlformats.org/package/2006/relationships"><Relationship Id="rId1" Type="http://schemas.openxmlformats.org/officeDocument/2006/relationships/image" Target="../media/image8.png"/></Relationships>
</file>

<file path=ppt/theme/_rels/theme8.xml.rels><?xml version="1.0" encoding="UTF-8" standalone="yes"?>
<Relationships xmlns="http://schemas.openxmlformats.org/package/2006/relationships"><Relationship Id="rId1" Type="http://schemas.openxmlformats.org/officeDocument/2006/relationships/image" Target="../media/image8.png"/></Relationships>
</file>

<file path=ppt/theme/theme1.xml><?xml version="1.0" encoding="utf-8"?>
<a:theme xmlns:a="http://schemas.openxmlformats.org/drawingml/2006/main" name="Nijmegen">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mophilia-Presentation">
  <a:themeElements>
    <a:clrScheme name="Hemophilia">
      <a:dk1>
        <a:srgbClr val="616265"/>
      </a:dk1>
      <a:lt1>
        <a:srgbClr val="FFFFFF"/>
      </a:lt1>
      <a:dk2>
        <a:srgbClr val="E31837"/>
      </a:dk2>
      <a:lt2>
        <a:srgbClr val="9B9DA0"/>
      </a:lt2>
      <a:accent1>
        <a:srgbClr val="C41230"/>
      </a:accent1>
      <a:accent2>
        <a:srgbClr val="8B0E04"/>
      </a:accent2>
      <a:accent3>
        <a:srgbClr val="FDB913"/>
      </a:accent3>
      <a:accent4>
        <a:srgbClr val="008BB0"/>
      </a:accent4>
      <a:accent5>
        <a:srgbClr val="719500"/>
      </a:accent5>
      <a:accent6>
        <a:srgbClr val="642566"/>
      </a:accent6>
      <a:hlink>
        <a:srgbClr val="0000FF"/>
      </a:hlink>
      <a:folHlink>
        <a:srgbClr val="800080"/>
      </a:folHlink>
    </a:clrScheme>
    <a:fontScheme name="Hemophil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noAutofit/>
      </a:bodyPr>
      <a:lstStyle>
        <a:defPPr marL="0" marR="0" indent="0" algn="l" defTabSz="914400" rtl="0" eaLnBrk="1" fontAlgn="auto" latinLnBrk="0" hangingPunct="1">
          <a:lnSpc>
            <a:spcPct val="100000"/>
          </a:lnSpc>
          <a:spcBef>
            <a:spcPts val="0"/>
          </a:spcBef>
          <a:spcAft>
            <a:spcPts val="0"/>
          </a:spcAft>
          <a:buClrTx/>
          <a:buSzTx/>
          <a:buFont typeface="Arial" pitchFamily="34" charset="0"/>
          <a:buNone/>
          <a:tabLst/>
          <a:defRPr kumimoji="0" sz="1600" b="0" i="0" u="none" strike="noStrike" kern="1200" cap="all" spc="0" normalizeH="0" baseline="0" noProof="0" dirty="0" smtClean="0">
            <a:ln>
              <a:noFill/>
            </a:ln>
            <a:solidFill>
              <a:schemeClr val="tx2"/>
            </a:solidFill>
            <a:effectLst/>
            <a:uLnTx/>
            <a:uFillTx/>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Default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3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5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Nijmegen.potx</Template>
  <TotalTime>1311</TotalTime>
  <Words>2359</Words>
  <Application>Microsoft Office PowerPoint</Application>
  <PresentationFormat>On-screen Show (4:3)</PresentationFormat>
  <Paragraphs>613</Paragraphs>
  <Slides>49</Slides>
  <Notes>20</Notes>
  <HiddenSlides>0</HiddenSlides>
  <MMClips>0</MMClips>
  <ScaleCrop>false</ScaleCrop>
  <HeadingPairs>
    <vt:vector size="4" baseType="variant">
      <vt:variant>
        <vt:lpstr>Theme</vt:lpstr>
      </vt:variant>
      <vt:variant>
        <vt:i4>8</vt:i4>
      </vt:variant>
      <vt:variant>
        <vt:lpstr>Slide Titles</vt:lpstr>
      </vt:variant>
      <vt:variant>
        <vt:i4>49</vt:i4>
      </vt:variant>
    </vt:vector>
  </HeadingPairs>
  <TitlesOfParts>
    <vt:vector size="57" baseType="lpstr">
      <vt:lpstr>Nijmegen</vt:lpstr>
      <vt:lpstr>Hemophilia-Presentation</vt:lpstr>
      <vt:lpstr>Default Theme</vt:lpstr>
      <vt:lpstr>White</vt:lpstr>
      <vt:lpstr>1_White</vt:lpstr>
      <vt:lpstr>2_White</vt:lpstr>
      <vt:lpstr>3_White</vt:lpstr>
      <vt:lpstr>5_White</vt:lpstr>
      <vt:lpstr>  Comparison studies on safety and efficacy different generations of recombinant products  </vt:lpstr>
      <vt:lpstr>Alfonso Iorio</vt:lpstr>
      <vt:lpstr>References</vt:lpstr>
      <vt:lpstr>Efficacy</vt:lpstr>
      <vt:lpstr>Evidence about efficacy</vt:lpstr>
      <vt:lpstr>PowerPoint Presentation</vt:lpstr>
      <vt:lpstr>PowerPoint Presentation</vt:lpstr>
      <vt:lpstr>PowerPoint Presentation</vt:lpstr>
      <vt:lpstr>PowerPoint Presentation</vt:lpstr>
      <vt:lpstr>PowerPoint Presentation</vt:lpstr>
      <vt:lpstr>PTPs (vs PUPs) as a model to study immunogenicity</vt:lpstr>
      <vt:lpstr>Characteristics of inhibitors in PTPs</vt:lpstr>
      <vt:lpstr>PowerPoint Presentation</vt:lpstr>
      <vt:lpstr>PowerPoint Presentation</vt:lpstr>
      <vt:lpstr>PTP meta-analysis</vt:lpstr>
      <vt:lpstr>PowerPoint Presentation</vt:lpstr>
      <vt:lpstr>Inhibitor rates, selected recombinant FVIII</vt:lpstr>
      <vt:lpstr>Sensitivity analysis</vt:lpstr>
      <vt:lpstr>PowerPoint Presentation</vt:lpstr>
      <vt:lpstr>PowerPoint Presentation</vt:lpstr>
      <vt:lpstr>The EUHASS study</vt:lpstr>
      <vt:lpstr>EUHASS: Inhibitors in PTPs</vt:lpstr>
      <vt:lpstr>Findings in PTPs</vt:lpstr>
      <vt:lpstr>Evidence in PUPs</vt:lpstr>
      <vt:lpstr>PowerPoint Presentation</vt:lpstr>
      <vt:lpstr>..”homogeneous results”  </vt:lpstr>
      <vt:lpstr>Inhibitor risk in PUPs: a meta-analysis</vt:lpstr>
      <vt:lpstr>Results</vt:lpstr>
      <vt:lpstr>Pooled Analysis of Single Arm Studies (Pooled incidence rates)</vt:lpstr>
      <vt:lpstr>ANOVA</vt:lpstr>
      <vt:lpstr>Meta-regression</vt:lpstr>
      <vt:lpstr>EAHAD COLLABORATIVE GROUP ON TREATMENT RELATED INHIBITOR RISK </vt:lpstr>
      <vt:lpstr>Study design </vt:lpstr>
      <vt:lpstr>Study methods</vt:lpstr>
      <vt:lpstr>Classification and Regression Tree (CART)  </vt:lpstr>
      <vt:lpstr>Unpublished data omitted</vt:lpstr>
      <vt:lpstr>PowerPoint Presentation</vt:lpstr>
      <vt:lpstr>PowerPoint Presentation</vt:lpstr>
      <vt:lpstr>PowerPoint Presentation</vt:lpstr>
      <vt:lpstr>PowerPoint Presentation</vt:lpstr>
      <vt:lpstr>The RODIN study</vt:lpstr>
      <vt:lpstr>PowerPoint Presentation</vt:lpstr>
      <vt:lpstr>PowerPoint Presentation</vt:lpstr>
      <vt:lpstr>Unpublished data omitted</vt:lpstr>
      <vt:lpstr>PowerPoint Presentation</vt:lpstr>
      <vt:lpstr>PowerPoint Presentation</vt:lpstr>
      <vt:lpstr>Summary .1</vt:lpstr>
      <vt:lpstr>Summary .2</vt:lpstr>
      <vt:lpstr>Thank You  iorioa@mcmaster.ca  hemophilia.mcmaster.ca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switching FVIII products.</dc:title>
  <dc:creator>Alfonso Iorio</dc:creator>
  <cp:lastModifiedBy>Basil Yang</cp:lastModifiedBy>
  <cp:revision>137</cp:revision>
  <dcterms:created xsi:type="dcterms:W3CDTF">2013-03-24T01:55:42Z</dcterms:created>
  <dcterms:modified xsi:type="dcterms:W3CDTF">2014-10-20T16:14:13Z</dcterms:modified>
</cp:coreProperties>
</file>